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Lst>
  <p:sldSz cx="18288000" cy="10287000"/>
  <p:notesSz cx="6858000" cy="9144000"/>
  <p:embeddedFontLst>
    <p:embeddedFont>
      <p:font typeface="More Sugar" charset="1" panose="00000000000000000000"/>
      <p:regular r:id="rId17"/>
    </p:embeddedFont>
    <p:embeddedFont>
      <p:font typeface="Quicksand Bold" charset="1" panose="00000000000000000000"/>
      <p:regular r:id="rId18"/>
    </p:embeddedFont>
    <p:embeddedFont>
      <p:font typeface="DM Sans" charset="1" panose="00000000000000000000"/>
      <p:regular r:id="rId19"/>
    </p:embeddedFont>
    <p:embeddedFont>
      <p:font typeface="Quicksand" charset="1" panose="00000000000000000000"/>
      <p:regular r:id="rId20"/>
    </p:embeddedFont>
    <p:embeddedFont>
      <p:font typeface="Canva Sans Bold" charset="1" panose="020B0803030501040103"/>
      <p:regular r:id="rId21"/>
    </p:embeddedFont>
    <p:embeddedFont>
      <p:font typeface="Canva Sans" charset="1" panose="020B0503030501040103"/>
      <p:regular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5.svg" Type="http://schemas.openxmlformats.org/officeDocument/2006/relationships/image"/><Relationship Id="rId11" Target="../media/image36.png" Type="http://schemas.openxmlformats.org/officeDocument/2006/relationships/image"/><Relationship Id="rId12" Target="../media/image37.svg" Type="http://schemas.openxmlformats.org/officeDocument/2006/relationships/image"/><Relationship Id="rId13" Target="../media/image38.png" Type="http://schemas.openxmlformats.org/officeDocument/2006/relationships/image"/><Relationship Id="rId14" Target="../media/image39.svg" Type="http://schemas.openxmlformats.org/officeDocument/2006/relationships/image"/><Relationship Id="rId2" Target="../media/image9.png" Type="http://schemas.openxmlformats.org/officeDocument/2006/relationships/image"/><Relationship Id="rId3" Target="../media/image10.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31.png" Type="http://schemas.openxmlformats.org/officeDocument/2006/relationships/image"/><Relationship Id="rId7" Target="../media/image32.png" Type="http://schemas.openxmlformats.org/officeDocument/2006/relationships/image"/><Relationship Id="rId8" Target="../media/image33.svg" Type="http://schemas.openxmlformats.org/officeDocument/2006/relationships/image"/><Relationship Id="rId9" Target="../media/image34.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12" Target="../media/image17.png" Type="http://schemas.openxmlformats.org/officeDocument/2006/relationships/image"/><Relationship Id="rId13" Target="../media/image18.svg" Type="http://schemas.openxmlformats.org/officeDocument/2006/relationships/image"/><Relationship Id="rId2" Target="../media/image11.png" Type="http://schemas.openxmlformats.org/officeDocument/2006/relationships/image"/><Relationship Id="rId3" Target="../media/image12.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13.png" Type="http://schemas.openxmlformats.org/officeDocument/2006/relationships/image"/><Relationship Id="rId7" Target="../media/image14.svg" Type="http://schemas.openxmlformats.org/officeDocument/2006/relationships/image"/><Relationship Id="rId8" Target="../media/image15.png" Type="http://schemas.openxmlformats.org/officeDocument/2006/relationships/image"/><Relationship Id="rId9" Target="../media/image16.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 Id="rId8" Target="../media/image19.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 Id="rId8" Target="../media/image5.png" Type="http://schemas.openxmlformats.org/officeDocument/2006/relationships/image"/><Relationship Id="rId9" Target="../media/image6.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22.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23.png" Type="http://schemas.openxmlformats.org/officeDocument/2006/relationships/image"/><Relationship Id="rId7" Target="../media/image24.svg" Type="http://schemas.openxmlformats.org/officeDocument/2006/relationships/image"/><Relationship Id="rId8" Target="../media/image13.png" Type="http://schemas.openxmlformats.org/officeDocument/2006/relationships/image"/><Relationship Id="rId9" Target="../media/image14.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25.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26.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27.png" Type="http://schemas.openxmlformats.org/officeDocument/2006/relationships/image"/><Relationship Id="rId7" Target="../media/image28.svg" Type="http://schemas.openxmlformats.org/officeDocument/2006/relationships/image"/><Relationship Id="rId8" Target="../media/image29.png" Type="http://schemas.openxmlformats.org/officeDocument/2006/relationships/image"/><Relationship Id="rId9" Target="../media/image30.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CF5FF"/>
        </a:solidFill>
      </p:bgPr>
    </p:bg>
    <p:spTree>
      <p:nvGrpSpPr>
        <p:cNvPr id="1" name=""/>
        <p:cNvGrpSpPr/>
        <p:nvPr/>
      </p:nvGrpSpPr>
      <p:grpSpPr>
        <a:xfrm>
          <a:off x="0" y="0"/>
          <a:ext cx="0" cy="0"/>
          <a:chOff x="0" y="0"/>
          <a:chExt cx="0" cy="0"/>
        </a:xfrm>
      </p:grpSpPr>
      <p:sp>
        <p:nvSpPr>
          <p:cNvPr name="Freeform 2" id="2"/>
          <p:cNvSpPr/>
          <p:nvPr/>
        </p:nvSpPr>
        <p:spPr>
          <a:xfrm flipH="false" flipV="false" rot="0">
            <a:off x="644711" y="7934814"/>
            <a:ext cx="8499289" cy="1792577"/>
          </a:xfrm>
          <a:custGeom>
            <a:avLst/>
            <a:gdLst/>
            <a:ahLst/>
            <a:cxnLst/>
            <a:rect r="r" b="b" t="t" l="l"/>
            <a:pathLst>
              <a:path h="1792577" w="8499289">
                <a:moveTo>
                  <a:pt x="0" y="0"/>
                </a:moveTo>
                <a:lnTo>
                  <a:pt x="8499289" y="0"/>
                </a:lnTo>
                <a:lnTo>
                  <a:pt x="8499289" y="1792577"/>
                </a:lnTo>
                <a:lnTo>
                  <a:pt x="0" y="179257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8827483" y="6919782"/>
            <a:ext cx="7167158" cy="1093317"/>
            <a:chOff x="0" y="0"/>
            <a:chExt cx="1887646" cy="287952"/>
          </a:xfrm>
        </p:grpSpPr>
        <p:sp>
          <p:nvSpPr>
            <p:cNvPr name="Freeform 4" id="4"/>
            <p:cNvSpPr/>
            <p:nvPr/>
          </p:nvSpPr>
          <p:spPr>
            <a:xfrm flipH="false" flipV="false" rot="0">
              <a:off x="0" y="0"/>
              <a:ext cx="1887646" cy="287952"/>
            </a:xfrm>
            <a:custGeom>
              <a:avLst/>
              <a:gdLst/>
              <a:ahLst/>
              <a:cxnLst/>
              <a:rect r="r" b="b" t="t" l="l"/>
              <a:pathLst>
                <a:path h="287952" w="1887646">
                  <a:moveTo>
                    <a:pt x="55090" y="0"/>
                  </a:moveTo>
                  <a:lnTo>
                    <a:pt x="1832557" y="0"/>
                  </a:lnTo>
                  <a:cubicBezTo>
                    <a:pt x="1862982" y="0"/>
                    <a:pt x="1887646" y="24665"/>
                    <a:pt x="1887646" y="55090"/>
                  </a:cubicBezTo>
                  <a:lnTo>
                    <a:pt x="1887646" y="232862"/>
                  </a:lnTo>
                  <a:cubicBezTo>
                    <a:pt x="1887646" y="263287"/>
                    <a:pt x="1862982" y="287952"/>
                    <a:pt x="1832557" y="287952"/>
                  </a:cubicBezTo>
                  <a:lnTo>
                    <a:pt x="55090" y="287952"/>
                  </a:lnTo>
                  <a:cubicBezTo>
                    <a:pt x="24665" y="287952"/>
                    <a:pt x="0" y="263287"/>
                    <a:pt x="0" y="232862"/>
                  </a:cubicBezTo>
                  <a:lnTo>
                    <a:pt x="0" y="55090"/>
                  </a:lnTo>
                  <a:cubicBezTo>
                    <a:pt x="0" y="24665"/>
                    <a:pt x="24665" y="0"/>
                    <a:pt x="55090" y="0"/>
                  </a:cubicBezTo>
                  <a:close/>
                </a:path>
              </a:pathLst>
            </a:custGeom>
            <a:solidFill>
              <a:srgbClr val="F2532E"/>
            </a:solidFill>
            <a:ln cap="rnd">
              <a:noFill/>
              <a:prstDash val="solid"/>
              <a:round/>
            </a:ln>
          </p:spPr>
        </p:sp>
        <p:sp>
          <p:nvSpPr>
            <p:cNvPr name="TextBox 5" id="5"/>
            <p:cNvSpPr txBox="true"/>
            <p:nvPr/>
          </p:nvSpPr>
          <p:spPr>
            <a:xfrm>
              <a:off x="0" y="-38100"/>
              <a:ext cx="1887646" cy="326052"/>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1472213" y="1321133"/>
            <a:ext cx="6753808" cy="7937167"/>
          </a:xfrm>
          <a:custGeom>
            <a:avLst/>
            <a:gdLst/>
            <a:ahLst/>
            <a:cxnLst/>
            <a:rect r="r" b="b" t="t" l="l"/>
            <a:pathLst>
              <a:path h="7937167" w="6753808">
                <a:moveTo>
                  <a:pt x="0" y="0"/>
                </a:moveTo>
                <a:lnTo>
                  <a:pt x="6753808" y="0"/>
                </a:lnTo>
                <a:lnTo>
                  <a:pt x="6753808" y="7937167"/>
                </a:lnTo>
                <a:lnTo>
                  <a:pt x="0" y="793716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1208805">
            <a:off x="5801460" y="1744645"/>
            <a:ext cx="1278098" cy="2203616"/>
          </a:xfrm>
          <a:custGeom>
            <a:avLst/>
            <a:gdLst/>
            <a:ahLst/>
            <a:cxnLst/>
            <a:rect r="r" b="b" t="t" l="l"/>
            <a:pathLst>
              <a:path h="2203616" w="1278098">
                <a:moveTo>
                  <a:pt x="0" y="0"/>
                </a:moveTo>
                <a:lnTo>
                  <a:pt x="1278098" y="0"/>
                </a:lnTo>
                <a:lnTo>
                  <a:pt x="1278098" y="2203617"/>
                </a:lnTo>
                <a:lnTo>
                  <a:pt x="0" y="220361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564797">
            <a:off x="1135540" y="1647793"/>
            <a:ext cx="795752" cy="1371987"/>
          </a:xfrm>
          <a:custGeom>
            <a:avLst/>
            <a:gdLst/>
            <a:ahLst/>
            <a:cxnLst/>
            <a:rect r="r" b="b" t="t" l="l"/>
            <a:pathLst>
              <a:path h="1371987" w="795752">
                <a:moveTo>
                  <a:pt x="0" y="0"/>
                </a:moveTo>
                <a:lnTo>
                  <a:pt x="795752" y="0"/>
                </a:lnTo>
                <a:lnTo>
                  <a:pt x="795752" y="1371987"/>
                </a:lnTo>
                <a:lnTo>
                  <a:pt x="0" y="137198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9" id="9"/>
          <p:cNvSpPr txBox="true"/>
          <p:nvPr/>
        </p:nvSpPr>
        <p:spPr>
          <a:xfrm rot="0">
            <a:off x="7771639" y="4190220"/>
            <a:ext cx="8967448" cy="2481913"/>
          </a:xfrm>
          <a:prstGeom prst="rect">
            <a:avLst/>
          </a:prstGeom>
        </p:spPr>
        <p:txBody>
          <a:bodyPr anchor="t" rtlCol="false" tIns="0" lIns="0" bIns="0" rIns="0">
            <a:spAutoFit/>
          </a:bodyPr>
          <a:lstStyle/>
          <a:p>
            <a:pPr algn="ctr">
              <a:lnSpc>
                <a:spcPts val="9521"/>
              </a:lnSpc>
            </a:pPr>
            <a:r>
              <a:rPr lang="en-US" sz="9521">
                <a:solidFill>
                  <a:srgbClr val="3C2547"/>
                </a:solidFill>
                <a:latin typeface="More Sugar"/>
                <a:ea typeface="More Sugar"/>
                <a:cs typeface="More Sugar"/>
                <a:sym typeface="More Sugar"/>
              </a:rPr>
              <a:t>HOW TO PAY LESS TAXES </a:t>
            </a:r>
          </a:p>
        </p:txBody>
      </p:sp>
      <p:sp>
        <p:nvSpPr>
          <p:cNvPr name="TextBox 10" id="10"/>
          <p:cNvSpPr txBox="true"/>
          <p:nvPr/>
        </p:nvSpPr>
        <p:spPr>
          <a:xfrm rot="0">
            <a:off x="9314232" y="7214028"/>
            <a:ext cx="6193659" cy="476250"/>
          </a:xfrm>
          <a:prstGeom prst="rect">
            <a:avLst/>
          </a:prstGeom>
        </p:spPr>
        <p:txBody>
          <a:bodyPr anchor="t" rtlCol="false" tIns="0" lIns="0" bIns="0" rIns="0">
            <a:spAutoFit/>
          </a:bodyPr>
          <a:lstStyle/>
          <a:p>
            <a:pPr algn="ctr">
              <a:lnSpc>
                <a:spcPts val="3840"/>
              </a:lnSpc>
            </a:pPr>
            <a:r>
              <a:rPr lang="en-US" sz="3200">
                <a:solidFill>
                  <a:srgbClr val="FFFFFF"/>
                </a:solidFill>
                <a:latin typeface="Quicksand Bold"/>
                <a:ea typeface="Quicksand Bold"/>
                <a:cs typeface="Quicksand Bold"/>
                <a:sym typeface="Quicksand Bold"/>
              </a:rPr>
              <a:t>created by team “Break”</a:t>
            </a:r>
          </a:p>
        </p:txBody>
      </p:sp>
      <p:sp>
        <p:nvSpPr>
          <p:cNvPr name="Freeform 11" id="11"/>
          <p:cNvSpPr/>
          <p:nvPr/>
        </p:nvSpPr>
        <p:spPr>
          <a:xfrm flipH="false" flipV="false" rot="-1463794">
            <a:off x="8456199" y="2065771"/>
            <a:ext cx="827616" cy="498074"/>
          </a:xfrm>
          <a:custGeom>
            <a:avLst/>
            <a:gdLst/>
            <a:ahLst/>
            <a:cxnLst/>
            <a:rect r="r" b="b" t="t" l="l"/>
            <a:pathLst>
              <a:path h="498074" w="827616">
                <a:moveTo>
                  <a:pt x="0" y="0"/>
                </a:moveTo>
                <a:lnTo>
                  <a:pt x="827615" y="0"/>
                </a:lnTo>
                <a:lnTo>
                  <a:pt x="827615" y="498074"/>
                </a:lnTo>
                <a:lnTo>
                  <a:pt x="0" y="49807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2" id="12"/>
          <p:cNvSpPr/>
          <p:nvPr/>
        </p:nvSpPr>
        <p:spPr>
          <a:xfrm flipH="false" flipV="false" rot="1396018">
            <a:off x="16417114" y="406683"/>
            <a:ext cx="1684372" cy="646378"/>
          </a:xfrm>
          <a:custGeom>
            <a:avLst/>
            <a:gdLst/>
            <a:ahLst/>
            <a:cxnLst/>
            <a:rect r="r" b="b" t="t" l="l"/>
            <a:pathLst>
              <a:path h="646378" w="1684372">
                <a:moveTo>
                  <a:pt x="0" y="0"/>
                </a:moveTo>
                <a:lnTo>
                  <a:pt x="1684372" y="0"/>
                </a:lnTo>
                <a:lnTo>
                  <a:pt x="1684372" y="646378"/>
                </a:lnTo>
                <a:lnTo>
                  <a:pt x="0" y="646378"/>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3" id="13"/>
          <p:cNvSpPr/>
          <p:nvPr/>
        </p:nvSpPr>
        <p:spPr>
          <a:xfrm flipH="false" flipV="false" rot="9487376">
            <a:off x="16657711" y="8149356"/>
            <a:ext cx="827616" cy="498074"/>
          </a:xfrm>
          <a:custGeom>
            <a:avLst/>
            <a:gdLst/>
            <a:ahLst/>
            <a:cxnLst/>
            <a:rect r="r" b="b" t="t" l="l"/>
            <a:pathLst>
              <a:path h="498074" w="827616">
                <a:moveTo>
                  <a:pt x="0" y="0"/>
                </a:moveTo>
                <a:lnTo>
                  <a:pt x="827615" y="0"/>
                </a:lnTo>
                <a:lnTo>
                  <a:pt x="827615" y="498074"/>
                </a:lnTo>
                <a:lnTo>
                  <a:pt x="0" y="49807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4" id="14"/>
          <p:cNvSpPr/>
          <p:nvPr/>
        </p:nvSpPr>
        <p:spPr>
          <a:xfrm flipH="false" flipV="false" rot="-10586146">
            <a:off x="11288831" y="9497782"/>
            <a:ext cx="1933065" cy="741814"/>
          </a:xfrm>
          <a:custGeom>
            <a:avLst/>
            <a:gdLst/>
            <a:ahLst/>
            <a:cxnLst/>
            <a:rect r="r" b="b" t="t" l="l"/>
            <a:pathLst>
              <a:path h="741814" w="1933065">
                <a:moveTo>
                  <a:pt x="0" y="0"/>
                </a:moveTo>
                <a:lnTo>
                  <a:pt x="1933065" y="0"/>
                </a:lnTo>
                <a:lnTo>
                  <a:pt x="1933065" y="741814"/>
                </a:lnTo>
                <a:lnTo>
                  <a:pt x="0" y="74181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grpSp>
        <p:nvGrpSpPr>
          <p:cNvPr name="Group 15" id="15"/>
          <p:cNvGrpSpPr/>
          <p:nvPr/>
        </p:nvGrpSpPr>
        <p:grpSpPr>
          <a:xfrm rot="0">
            <a:off x="732322" y="4847122"/>
            <a:ext cx="592757" cy="592757"/>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 cap="sq">
              <a:solidFill>
                <a:srgbClr val="F29F02"/>
              </a:solidFill>
              <a:prstDash val="lgDash"/>
              <a:miter/>
            </a:ln>
          </p:spPr>
        </p:sp>
        <p:sp>
          <p:nvSpPr>
            <p:cNvPr name="TextBox 17" id="17"/>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8" id="18"/>
          <p:cNvGrpSpPr/>
          <p:nvPr/>
        </p:nvGrpSpPr>
        <p:grpSpPr>
          <a:xfrm rot="0">
            <a:off x="15783051" y="2672848"/>
            <a:ext cx="592757" cy="592757"/>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 cap="sq">
              <a:solidFill>
                <a:srgbClr val="F29F02"/>
              </a:solidFill>
              <a:prstDash val="lgDash"/>
              <a:miter/>
            </a:ln>
          </p:spPr>
        </p:sp>
        <p:sp>
          <p:nvSpPr>
            <p:cNvPr name="TextBox 20" id="2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21" id="21"/>
          <p:cNvSpPr txBox="true"/>
          <p:nvPr/>
        </p:nvSpPr>
        <p:spPr>
          <a:xfrm rot="0">
            <a:off x="15680237" y="5783004"/>
            <a:ext cx="1355407" cy="301097"/>
          </a:xfrm>
          <a:prstGeom prst="rect">
            <a:avLst/>
          </a:prstGeom>
        </p:spPr>
        <p:txBody>
          <a:bodyPr anchor="t" rtlCol="false" tIns="0" lIns="0" bIns="0" rIns="0">
            <a:spAutoFit/>
          </a:bodyPr>
          <a:lstStyle/>
          <a:p>
            <a:pPr algn="ctr" marL="0" indent="0" lvl="0">
              <a:lnSpc>
                <a:spcPts val="2230"/>
              </a:lnSpc>
              <a:spcBef>
                <a:spcPct val="0"/>
              </a:spcBef>
            </a:pPr>
            <a:r>
              <a:rPr lang="en-US" sz="2230" strike="noStrike" u="none">
                <a:solidFill>
                  <a:srgbClr val="3C2547"/>
                </a:solidFill>
                <a:latin typeface="More Sugar"/>
                <a:ea typeface="More Sugar"/>
                <a:cs typeface="More Sugar"/>
                <a:sym typeface="More Sugar"/>
              </a:rPr>
              <a:t>*LEGALLY</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CF5FF"/>
        </a:solidFill>
      </p:bgPr>
    </p:bg>
    <p:spTree>
      <p:nvGrpSpPr>
        <p:cNvPr id="1" name=""/>
        <p:cNvGrpSpPr/>
        <p:nvPr/>
      </p:nvGrpSpPr>
      <p:grpSpPr>
        <a:xfrm>
          <a:off x="0" y="0"/>
          <a:ext cx="0" cy="0"/>
          <a:chOff x="0" y="0"/>
          <a:chExt cx="0" cy="0"/>
        </a:xfrm>
      </p:grpSpPr>
      <p:grpSp>
        <p:nvGrpSpPr>
          <p:cNvPr name="Group 2" id="2"/>
          <p:cNvGrpSpPr/>
          <p:nvPr/>
        </p:nvGrpSpPr>
        <p:grpSpPr>
          <a:xfrm rot="0">
            <a:off x="219606" y="668469"/>
            <a:ext cx="17772588" cy="9088334"/>
            <a:chOff x="0" y="0"/>
            <a:chExt cx="4680846" cy="2393635"/>
          </a:xfrm>
        </p:grpSpPr>
        <p:sp>
          <p:nvSpPr>
            <p:cNvPr name="Freeform 3" id="3"/>
            <p:cNvSpPr/>
            <p:nvPr/>
          </p:nvSpPr>
          <p:spPr>
            <a:xfrm flipH="false" flipV="false" rot="0">
              <a:off x="0" y="0"/>
              <a:ext cx="4680846" cy="2393635"/>
            </a:xfrm>
            <a:custGeom>
              <a:avLst/>
              <a:gdLst/>
              <a:ahLst/>
              <a:cxnLst/>
              <a:rect r="r" b="b" t="t" l="l"/>
              <a:pathLst>
                <a:path h="2393635" w="4680846">
                  <a:moveTo>
                    <a:pt x="22216" y="0"/>
                  </a:moveTo>
                  <a:lnTo>
                    <a:pt x="4658630" y="0"/>
                  </a:lnTo>
                  <a:cubicBezTo>
                    <a:pt x="4664522" y="0"/>
                    <a:pt x="4670173" y="2341"/>
                    <a:pt x="4674339" y="6507"/>
                  </a:cubicBezTo>
                  <a:cubicBezTo>
                    <a:pt x="4678506" y="10673"/>
                    <a:pt x="4680846" y="16324"/>
                    <a:pt x="4680846" y="22216"/>
                  </a:cubicBezTo>
                  <a:lnTo>
                    <a:pt x="4680846" y="2371419"/>
                  </a:lnTo>
                  <a:cubicBezTo>
                    <a:pt x="4680846" y="2377311"/>
                    <a:pt x="4678506" y="2382962"/>
                    <a:pt x="4674339" y="2387128"/>
                  </a:cubicBezTo>
                  <a:cubicBezTo>
                    <a:pt x="4670173" y="2391295"/>
                    <a:pt x="4664522" y="2393635"/>
                    <a:pt x="4658630" y="2393635"/>
                  </a:cubicBezTo>
                  <a:lnTo>
                    <a:pt x="22216" y="2393635"/>
                  </a:lnTo>
                  <a:cubicBezTo>
                    <a:pt x="16324" y="2393635"/>
                    <a:pt x="10673" y="2391295"/>
                    <a:pt x="6507" y="2387128"/>
                  </a:cubicBezTo>
                  <a:cubicBezTo>
                    <a:pt x="2341" y="2382962"/>
                    <a:pt x="0" y="2377311"/>
                    <a:pt x="0" y="2371419"/>
                  </a:cubicBezTo>
                  <a:lnTo>
                    <a:pt x="0" y="22216"/>
                  </a:lnTo>
                  <a:cubicBezTo>
                    <a:pt x="0" y="16324"/>
                    <a:pt x="2341" y="10673"/>
                    <a:pt x="6507" y="6507"/>
                  </a:cubicBezTo>
                  <a:cubicBezTo>
                    <a:pt x="10673" y="2341"/>
                    <a:pt x="16324" y="0"/>
                    <a:pt x="22216" y="0"/>
                  </a:cubicBezTo>
                  <a:close/>
                </a:path>
              </a:pathLst>
            </a:custGeom>
            <a:solidFill>
              <a:srgbClr val="F8E7D7"/>
            </a:solidFill>
            <a:ln cap="rnd">
              <a:noFill/>
              <a:prstDash val="solid"/>
              <a:round/>
            </a:ln>
          </p:spPr>
        </p:sp>
        <p:sp>
          <p:nvSpPr>
            <p:cNvPr name="TextBox 4" id="4"/>
            <p:cNvSpPr txBox="true"/>
            <p:nvPr/>
          </p:nvSpPr>
          <p:spPr>
            <a:xfrm>
              <a:off x="0" y="-38100"/>
              <a:ext cx="4680846" cy="2431735"/>
            </a:xfrm>
            <a:prstGeom prst="rect">
              <a:avLst/>
            </a:prstGeom>
          </p:spPr>
          <p:txBody>
            <a:bodyPr anchor="ctr" rtlCol="false" tIns="50800" lIns="50800" bIns="50800" rIns="50800"/>
            <a:lstStyle/>
            <a:p>
              <a:pPr algn="ctr">
                <a:lnSpc>
                  <a:spcPts val="2659"/>
                </a:lnSpc>
              </a:pPr>
            </a:p>
          </p:txBody>
        </p:sp>
      </p:grpSp>
      <p:sp>
        <p:nvSpPr>
          <p:cNvPr name="Freeform 5" id="5" descr="Purple Playful Shape"/>
          <p:cNvSpPr/>
          <p:nvPr/>
        </p:nvSpPr>
        <p:spPr>
          <a:xfrm flipH="false" flipV="false" rot="-2540231">
            <a:off x="-184185" y="499502"/>
            <a:ext cx="1742222" cy="668578"/>
          </a:xfrm>
          <a:custGeom>
            <a:avLst/>
            <a:gdLst/>
            <a:ahLst/>
            <a:cxnLst/>
            <a:rect r="r" b="b" t="t" l="l"/>
            <a:pathLst>
              <a:path h="668578" w="1742222">
                <a:moveTo>
                  <a:pt x="0" y="0"/>
                </a:moveTo>
                <a:lnTo>
                  <a:pt x="1742223" y="0"/>
                </a:lnTo>
                <a:lnTo>
                  <a:pt x="1742223" y="668578"/>
                </a:lnTo>
                <a:lnTo>
                  <a:pt x="0" y="66857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descr="Purple Playful Shape"/>
          <p:cNvSpPr/>
          <p:nvPr/>
        </p:nvSpPr>
        <p:spPr>
          <a:xfrm flipH="false" flipV="false" rot="1798380">
            <a:off x="167595" y="9444259"/>
            <a:ext cx="1038663" cy="625086"/>
          </a:xfrm>
          <a:custGeom>
            <a:avLst/>
            <a:gdLst/>
            <a:ahLst/>
            <a:cxnLst/>
            <a:rect r="r" b="b" t="t" l="l"/>
            <a:pathLst>
              <a:path h="625086" w="1038663">
                <a:moveTo>
                  <a:pt x="0" y="0"/>
                </a:moveTo>
                <a:lnTo>
                  <a:pt x="1038663" y="0"/>
                </a:lnTo>
                <a:lnTo>
                  <a:pt x="1038663" y="625086"/>
                </a:lnTo>
                <a:lnTo>
                  <a:pt x="0" y="62508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descr="Purple Playful Shape"/>
          <p:cNvSpPr/>
          <p:nvPr/>
        </p:nvSpPr>
        <p:spPr>
          <a:xfrm flipH="false" flipV="false" rot="-7603079">
            <a:off x="17207641" y="355926"/>
            <a:ext cx="1038663" cy="625086"/>
          </a:xfrm>
          <a:custGeom>
            <a:avLst/>
            <a:gdLst/>
            <a:ahLst/>
            <a:cxnLst/>
            <a:rect r="r" b="b" t="t" l="l"/>
            <a:pathLst>
              <a:path h="625086" w="1038663">
                <a:moveTo>
                  <a:pt x="0" y="0"/>
                </a:moveTo>
                <a:lnTo>
                  <a:pt x="1038663" y="0"/>
                </a:lnTo>
                <a:lnTo>
                  <a:pt x="1038663" y="625086"/>
                </a:lnTo>
                <a:lnTo>
                  <a:pt x="0" y="62508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8" id="8"/>
          <p:cNvSpPr txBox="true"/>
          <p:nvPr/>
        </p:nvSpPr>
        <p:spPr>
          <a:xfrm rot="0">
            <a:off x="686926" y="777331"/>
            <a:ext cx="4861642" cy="1093355"/>
          </a:xfrm>
          <a:prstGeom prst="rect">
            <a:avLst/>
          </a:prstGeom>
        </p:spPr>
        <p:txBody>
          <a:bodyPr anchor="t" rtlCol="false" tIns="0" lIns="0" bIns="0" rIns="0">
            <a:spAutoFit/>
          </a:bodyPr>
          <a:lstStyle/>
          <a:p>
            <a:pPr algn="l" marL="0" indent="0" lvl="0">
              <a:lnSpc>
                <a:spcPts val="8288"/>
              </a:lnSpc>
            </a:pPr>
            <a:r>
              <a:rPr lang="en-US" sz="7893" u="sng">
                <a:solidFill>
                  <a:srgbClr val="000000"/>
                </a:solidFill>
                <a:latin typeface="More Sugar"/>
                <a:ea typeface="More Sugar"/>
                <a:cs typeface="More Sugar"/>
                <a:sym typeface="More Sugar"/>
              </a:rPr>
              <a:t>Feasibility</a:t>
            </a:r>
          </a:p>
        </p:txBody>
      </p:sp>
      <p:sp>
        <p:nvSpPr>
          <p:cNvPr name="TextBox 9" id="9"/>
          <p:cNvSpPr txBox="true"/>
          <p:nvPr/>
        </p:nvSpPr>
        <p:spPr>
          <a:xfrm rot="0">
            <a:off x="515412" y="4917023"/>
            <a:ext cx="5012184" cy="1093355"/>
          </a:xfrm>
          <a:prstGeom prst="rect">
            <a:avLst/>
          </a:prstGeom>
        </p:spPr>
        <p:txBody>
          <a:bodyPr anchor="t" rtlCol="false" tIns="0" lIns="0" bIns="0" rIns="0">
            <a:spAutoFit/>
          </a:bodyPr>
          <a:lstStyle/>
          <a:p>
            <a:pPr algn="l" marL="0" indent="0" lvl="0">
              <a:lnSpc>
                <a:spcPts val="8288"/>
              </a:lnSpc>
            </a:pPr>
            <a:r>
              <a:rPr lang="en-US" sz="7893" u="sng">
                <a:solidFill>
                  <a:srgbClr val="000000"/>
                </a:solidFill>
                <a:latin typeface="More Sugar"/>
                <a:ea typeface="More Sugar"/>
                <a:cs typeface="More Sugar"/>
                <a:sym typeface="More Sugar"/>
              </a:rPr>
              <a:t>Scalability </a:t>
            </a:r>
          </a:p>
        </p:txBody>
      </p:sp>
      <p:sp>
        <p:nvSpPr>
          <p:cNvPr name="TextBox 10" id="10"/>
          <p:cNvSpPr txBox="true"/>
          <p:nvPr/>
        </p:nvSpPr>
        <p:spPr>
          <a:xfrm rot="0">
            <a:off x="515412" y="5962753"/>
            <a:ext cx="17772588" cy="3506470"/>
          </a:xfrm>
          <a:prstGeom prst="rect">
            <a:avLst/>
          </a:prstGeom>
        </p:spPr>
        <p:txBody>
          <a:bodyPr anchor="t" rtlCol="false" tIns="0" lIns="0" bIns="0" rIns="0">
            <a:spAutoFit/>
          </a:bodyPr>
          <a:lstStyle/>
          <a:p>
            <a:pPr algn="l" marL="474978" indent="-237489" lvl="1">
              <a:lnSpc>
                <a:spcPts val="3079"/>
              </a:lnSpc>
              <a:buFont typeface="Arial"/>
              <a:buChar char="•"/>
            </a:pPr>
            <a:r>
              <a:rPr lang="en-US" sz="2199">
                <a:solidFill>
                  <a:srgbClr val="000000"/>
                </a:solidFill>
                <a:latin typeface="Quicksand"/>
                <a:ea typeface="Quicksand"/>
                <a:cs typeface="Quicksand"/>
                <a:sym typeface="Quicksand"/>
              </a:rPr>
              <a:t>1. </a:t>
            </a:r>
            <a:r>
              <a:rPr lang="en-US" sz="2199">
                <a:solidFill>
                  <a:srgbClr val="000000"/>
                </a:solidFill>
                <a:latin typeface="Quicksand Bold"/>
                <a:ea typeface="Quicksand Bold"/>
                <a:cs typeface="Quicksand Bold"/>
                <a:sym typeface="Quicksand Bold"/>
              </a:rPr>
              <a:t>Technology Infrastructure</a:t>
            </a:r>
            <a:r>
              <a:rPr lang="en-US" sz="2199">
                <a:solidFill>
                  <a:srgbClr val="000000"/>
                </a:solidFill>
                <a:latin typeface="Quicksand"/>
                <a:ea typeface="Quicksand"/>
                <a:cs typeface="Quicksand"/>
                <a:sym typeface="Quicksand"/>
              </a:rPr>
              <a:t>: It needs a robust, scalable infrastructure to handle increased users, especially during peak times, without performance issues.</a:t>
            </a:r>
          </a:p>
          <a:p>
            <a:pPr algn="l" marL="474978" indent="-237489" lvl="1">
              <a:lnSpc>
                <a:spcPts val="3079"/>
              </a:lnSpc>
              <a:buFont typeface="Arial"/>
              <a:buChar char="•"/>
            </a:pPr>
          </a:p>
          <a:p>
            <a:pPr algn="l" marL="474978" indent="-237489" lvl="1">
              <a:lnSpc>
                <a:spcPts val="3079"/>
              </a:lnSpc>
              <a:buFont typeface="Arial"/>
              <a:buChar char="•"/>
            </a:pPr>
            <a:r>
              <a:rPr lang="en-US" sz="2199">
                <a:solidFill>
                  <a:srgbClr val="000000"/>
                </a:solidFill>
                <a:latin typeface="Quicksand"/>
                <a:ea typeface="Quicksand"/>
                <a:cs typeface="Quicksand"/>
                <a:sym typeface="Quicksand"/>
              </a:rPr>
              <a:t>2. </a:t>
            </a:r>
            <a:r>
              <a:rPr lang="en-US" sz="2199">
                <a:solidFill>
                  <a:srgbClr val="000000"/>
                </a:solidFill>
                <a:latin typeface="Quicksand Bold"/>
                <a:ea typeface="Quicksand Bold"/>
                <a:cs typeface="Quicksand Bold"/>
                <a:sym typeface="Quicksand Bold"/>
              </a:rPr>
              <a:t>Feature Expansion</a:t>
            </a:r>
            <a:r>
              <a:rPr lang="en-US" sz="2199">
                <a:solidFill>
                  <a:srgbClr val="000000"/>
                </a:solidFill>
                <a:latin typeface="Quicksand"/>
                <a:ea typeface="Quicksand"/>
                <a:cs typeface="Quicksand"/>
                <a:sym typeface="Quicksand"/>
              </a:rPr>
              <a:t>: Money$parta should be capable of adding new features and services to cater to a diverse user base, including individuals and businesses with varying tax needs.</a:t>
            </a:r>
          </a:p>
          <a:p>
            <a:pPr algn="l" marL="474978" indent="-237489" lvl="1">
              <a:lnSpc>
                <a:spcPts val="3079"/>
              </a:lnSpc>
              <a:buFont typeface="Arial"/>
              <a:buChar char="•"/>
            </a:pPr>
          </a:p>
          <a:p>
            <a:pPr algn="l" marL="474978" indent="-237489" lvl="1">
              <a:lnSpc>
                <a:spcPts val="3079"/>
              </a:lnSpc>
              <a:buFont typeface="Arial"/>
              <a:buChar char="•"/>
            </a:pPr>
            <a:r>
              <a:rPr lang="en-US" sz="2199">
                <a:solidFill>
                  <a:srgbClr val="000000"/>
                </a:solidFill>
                <a:latin typeface="Quicksand"/>
                <a:ea typeface="Quicksand"/>
                <a:cs typeface="Quicksand"/>
                <a:sym typeface="Quicksand"/>
              </a:rPr>
              <a:t>3. </a:t>
            </a:r>
            <a:r>
              <a:rPr lang="en-US" sz="2199">
                <a:solidFill>
                  <a:srgbClr val="000000"/>
                </a:solidFill>
                <a:latin typeface="Quicksand Bold"/>
                <a:ea typeface="Quicksand Bold"/>
                <a:cs typeface="Quicksand Bold"/>
                <a:sym typeface="Quicksand Bold"/>
              </a:rPr>
              <a:t>Customer Support</a:t>
            </a:r>
            <a:r>
              <a:rPr lang="en-US" sz="2199">
                <a:solidFill>
                  <a:srgbClr val="000000"/>
                </a:solidFill>
                <a:latin typeface="Quicksand"/>
                <a:ea typeface="Quicksand"/>
                <a:cs typeface="Quicksand"/>
                <a:sym typeface="Quicksand"/>
              </a:rPr>
              <a:t>: Effective scalability requires expanding customer support to handle more users, including enhancing automated and human support resources.</a:t>
            </a:r>
          </a:p>
          <a:p>
            <a:pPr algn="l" marL="474978" indent="-237489" lvl="1">
              <a:lnSpc>
                <a:spcPts val="3079"/>
              </a:lnSpc>
              <a:buFont typeface="Arial"/>
              <a:buChar char="•"/>
            </a:pPr>
          </a:p>
        </p:txBody>
      </p:sp>
      <p:sp>
        <p:nvSpPr>
          <p:cNvPr name="TextBox 11" id="11"/>
          <p:cNvSpPr txBox="true"/>
          <p:nvPr/>
        </p:nvSpPr>
        <p:spPr>
          <a:xfrm rot="0">
            <a:off x="515412" y="1813536"/>
            <a:ext cx="17001594" cy="2734311"/>
          </a:xfrm>
          <a:prstGeom prst="rect">
            <a:avLst/>
          </a:prstGeom>
        </p:spPr>
        <p:txBody>
          <a:bodyPr anchor="t" rtlCol="false" tIns="0" lIns="0" bIns="0" rIns="0">
            <a:spAutoFit/>
          </a:bodyPr>
          <a:lstStyle/>
          <a:p>
            <a:pPr algn="l" marL="561336" indent="-280668" lvl="1">
              <a:lnSpc>
                <a:spcPts val="3639"/>
              </a:lnSpc>
              <a:buFont typeface="Arial"/>
              <a:buChar char="•"/>
            </a:pPr>
            <a:r>
              <a:rPr lang="en-US" sz="2599">
                <a:solidFill>
                  <a:srgbClr val="000000"/>
                </a:solidFill>
                <a:latin typeface="Quicksand"/>
                <a:ea typeface="Quicksand"/>
                <a:cs typeface="Quicksand"/>
                <a:sym typeface="Quicksand"/>
              </a:rPr>
              <a:t>1.</a:t>
            </a:r>
            <a:r>
              <a:rPr lang="en-US" sz="2599">
                <a:solidFill>
                  <a:srgbClr val="000000"/>
                </a:solidFill>
                <a:latin typeface="Quicksand Bold"/>
                <a:ea typeface="Quicksand Bold"/>
                <a:cs typeface="Quicksand Bold"/>
                <a:sym typeface="Quicksand Bold"/>
              </a:rPr>
              <a:t> Ease of Use</a:t>
            </a:r>
            <a:r>
              <a:rPr lang="en-US" sz="2599">
                <a:solidFill>
                  <a:srgbClr val="000000"/>
                </a:solidFill>
                <a:latin typeface="Quicksand"/>
                <a:ea typeface="Quicksand"/>
                <a:cs typeface="Quicksand"/>
                <a:sym typeface="Quicksand"/>
              </a:rPr>
              <a:t>: Money$parta offers a user-friendly interface with step-by-step guidance, making it accessible for most people, even those with limited tax knowledge.</a:t>
            </a:r>
          </a:p>
          <a:p>
            <a:pPr algn="l" marL="561336" indent="-280668" lvl="1">
              <a:lnSpc>
                <a:spcPts val="3639"/>
              </a:lnSpc>
              <a:buFont typeface="Arial"/>
              <a:buChar char="•"/>
            </a:pPr>
            <a:r>
              <a:rPr lang="en-US" sz="2599">
                <a:solidFill>
                  <a:srgbClr val="000000"/>
                </a:solidFill>
                <a:latin typeface="Quicksand"/>
                <a:ea typeface="Quicksand"/>
                <a:cs typeface="Quicksand"/>
                <a:sym typeface="Quicksand"/>
              </a:rPr>
              <a:t>2. </a:t>
            </a:r>
            <a:r>
              <a:rPr lang="en-US" sz="2599">
                <a:solidFill>
                  <a:srgbClr val="000000"/>
                </a:solidFill>
                <a:latin typeface="Quicksand Bold"/>
                <a:ea typeface="Quicksand Bold"/>
                <a:cs typeface="Quicksand Bold"/>
                <a:sym typeface="Quicksand Bold"/>
              </a:rPr>
              <a:t>Convenience</a:t>
            </a:r>
            <a:r>
              <a:rPr lang="en-US" sz="2599">
                <a:solidFill>
                  <a:srgbClr val="000000"/>
                </a:solidFill>
                <a:latin typeface="Quicksand"/>
                <a:ea typeface="Quicksand"/>
                <a:cs typeface="Quicksand"/>
                <a:sym typeface="Quicksand"/>
              </a:rPr>
              <a:t>: The software allows for easy e-filing from home, retains past user information, and is updated regularly to comply with the latest tax laws.</a:t>
            </a:r>
          </a:p>
          <a:p>
            <a:pPr algn="l" marL="561336" indent="-280668" lvl="1">
              <a:lnSpc>
                <a:spcPts val="3639"/>
              </a:lnSpc>
              <a:buFont typeface="Arial"/>
              <a:buChar char="•"/>
            </a:pPr>
            <a:r>
              <a:rPr lang="en-US" sz="2599">
                <a:solidFill>
                  <a:srgbClr val="000000"/>
                </a:solidFill>
                <a:latin typeface="Quicksand"/>
                <a:ea typeface="Quicksand"/>
                <a:cs typeface="Quicksand"/>
                <a:sym typeface="Quicksand"/>
              </a:rPr>
              <a:t>3. </a:t>
            </a:r>
            <a:r>
              <a:rPr lang="en-US" sz="2599">
                <a:solidFill>
                  <a:srgbClr val="000000"/>
                </a:solidFill>
                <a:latin typeface="Quicksand Bold"/>
                <a:ea typeface="Quicksand Bold"/>
                <a:cs typeface="Quicksand Bold"/>
                <a:sym typeface="Quicksand Bold"/>
              </a:rPr>
              <a:t>Support Options</a:t>
            </a:r>
            <a:r>
              <a:rPr lang="en-US" sz="2599">
                <a:solidFill>
                  <a:srgbClr val="000000"/>
                </a:solidFill>
                <a:latin typeface="Quicksand"/>
                <a:ea typeface="Quicksand"/>
                <a:cs typeface="Quicksand"/>
                <a:sym typeface="Quicksand"/>
              </a:rPr>
              <a:t>: It provides various support levels, including online resources and access to tax experts for additional fees, making it versatile for different user needs.</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CF5FF"/>
        </a:solidFill>
      </p:bgPr>
    </p:bg>
    <p:spTree>
      <p:nvGrpSpPr>
        <p:cNvPr id="1" name=""/>
        <p:cNvGrpSpPr/>
        <p:nvPr/>
      </p:nvGrpSpPr>
      <p:grpSpPr>
        <a:xfrm>
          <a:off x="0" y="0"/>
          <a:ext cx="0" cy="0"/>
          <a:chOff x="0" y="0"/>
          <a:chExt cx="0" cy="0"/>
        </a:xfrm>
      </p:grpSpPr>
      <p:grpSp>
        <p:nvGrpSpPr>
          <p:cNvPr name="Group 2" id="2"/>
          <p:cNvGrpSpPr/>
          <p:nvPr/>
        </p:nvGrpSpPr>
        <p:grpSpPr>
          <a:xfrm rot="0">
            <a:off x="401741" y="668469"/>
            <a:ext cx="17772588" cy="9088334"/>
            <a:chOff x="0" y="0"/>
            <a:chExt cx="4680846" cy="2393635"/>
          </a:xfrm>
        </p:grpSpPr>
        <p:sp>
          <p:nvSpPr>
            <p:cNvPr name="Freeform 3" id="3"/>
            <p:cNvSpPr/>
            <p:nvPr/>
          </p:nvSpPr>
          <p:spPr>
            <a:xfrm flipH="false" flipV="false" rot="0">
              <a:off x="0" y="0"/>
              <a:ext cx="4680846" cy="2393635"/>
            </a:xfrm>
            <a:custGeom>
              <a:avLst/>
              <a:gdLst/>
              <a:ahLst/>
              <a:cxnLst/>
              <a:rect r="r" b="b" t="t" l="l"/>
              <a:pathLst>
                <a:path h="2393635" w="4680846">
                  <a:moveTo>
                    <a:pt x="22216" y="0"/>
                  </a:moveTo>
                  <a:lnTo>
                    <a:pt x="4658630" y="0"/>
                  </a:lnTo>
                  <a:cubicBezTo>
                    <a:pt x="4664522" y="0"/>
                    <a:pt x="4670173" y="2341"/>
                    <a:pt x="4674339" y="6507"/>
                  </a:cubicBezTo>
                  <a:cubicBezTo>
                    <a:pt x="4678506" y="10673"/>
                    <a:pt x="4680846" y="16324"/>
                    <a:pt x="4680846" y="22216"/>
                  </a:cubicBezTo>
                  <a:lnTo>
                    <a:pt x="4680846" y="2371419"/>
                  </a:lnTo>
                  <a:cubicBezTo>
                    <a:pt x="4680846" y="2377311"/>
                    <a:pt x="4678506" y="2382962"/>
                    <a:pt x="4674339" y="2387128"/>
                  </a:cubicBezTo>
                  <a:cubicBezTo>
                    <a:pt x="4670173" y="2391295"/>
                    <a:pt x="4664522" y="2393635"/>
                    <a:pt x="4658630" y="2393635"/>
                  </a:cubicBezTo>
                  <a:lnTo>
                    <a:pt x="22216" y="2393635"/>
                  </a:lnTo>
                  <a:cubicBezTo>
                    <a:pt x="16324" y="2393635"/>
                    <a:pt x="10673" y="2391295"/>
                    <a:pt x="6507" y="2387128"/>
                  </a:cubicBezTo>
                  <a:cubicBezTo>
                    <a:pt x="2341" y="2382962"/>
                    <a:pt x="0" y="2377311"/>
                    <a:pt x="0" y="2371419"/>
                  </a:cubicBezTo>
                  <a:lnTo>
                    <a:pt x="0" y="22216"/>
                  </a:lnTo>
                  <a:cubicBezTo>
                    <a:pt x="0" y="16324"/>
                    <a:pt x="2341" y="10673"/>
                    <a:pt x="6507" y="6507"/>
                  </a:cubicBezTo>
                  <a:cubicBezTo>
                    <a:pt x="10673" y="2341"/>
                    <a:pt x="16324" y="0"/>
                    <a:pt x="22216" y="0"/>
                  </a:cubicBezTo>
                  <a:close/>
                </a:path>
              </a:pathLst>
            </a:custGeom>
            <a:solidFill>
              <a:srgbClr val="F8E7D7"/>
            </a:solidFill>
            <a:ln cap="rnd">
              <a:noFill/>
              <a:prstDash val="solid"/>
              <a:round/>
            </a:ln>
          </p:spPr>
        </p:sp>
        <p:sp>
          <p:nvSpPr>
            <p:cNvPr name="TextBox 4" id="4"/>
            <p:cNvSpPr txBox="true"/>
            <p:nvPr/>
          </p:nvSpPr>
          <p:spPr>
            <a:xfrm>
              <a:off x="0" y="-38100"/>
              <a:ext cx="4680846" cy="2431735"/>
            </a:xfrm>
            <a:prstGeom prst="rect">
              <a:avLst/>
            </a:prstGeom>
          </p:spPr>
          <p:txBody>
            <a:bodyPr anchor="ctr" rtlCol="false" tIns="50800" lIns="50800" bIns="50800" rIns="50800"/>
            <a:lstStyle/>
            <a:p>
              <a:pPr algn="ctr">
                <a:lnSpc>
                  <a:spcPts val="2659"/>
                </a:lnSpc>
              </a:pPr>
            </a:p>
          </p:txBody>
        </p:sp>
      </p:grpSp>
      <p:sp>
        <p:nvSpPr>
          <p:cNvPr name="Freeform 5" id="5" descr="Purple Playful Shape"/>
          <p:cNvSpPr/>
          <p:nvPr/>
        </p:nvSpPr>
        <p:spPr>
          <a:xfrm flipH="false" flipV="false" rot="-2540231">
            <a:off x="-2050" y="499502"/>
            <a:ext cx="1742222" cy="668578"/>
          </a:xfrm>
          <a:custGeom>
            <a:avLst/>
            <a:gdLst/>
            <a:ahLst/>
            <a:cxnLst/>
            <a:rect r="r" b="b" t="t" l="l"/>
            <a:pathLst>
              <a:path h="668578" w="1742222">
                <a:moveTo>
                  <a:pt x="0" y="0"/>
                </a:moveTo>
                <a:lnTo>
                  <a:pt x="1742223" y="0"/>
                </a:lnTo>
                <a:lnTo>
                  <a:pt x="1742223" y="668578"/>
                </a:lnTo>
                <a:lnTo>
                  <a:pt x="0" y="66857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descr="Purple Playful Shape"/>
          <p:cNvSpPr/>
          <p:nvPr/>
        </p:nvSpPr>
        <p:spPr>
          <a:xfrm flipH="false" flipV="false" rot="1798380">
            <a:off x="349730" y="9444259"/>
            <a:ext cx="1038663" cy="625086"/>
          </a:xfrm>
          <a:custGeom>
            <a:avLst/>
            <a:gdLst/>
            <a:ahLst/>
            <a:cxnLst/>
            <a:rect r="r" b="b" t="t" l="l"/>
            <a:pathLst>
              <a:path h="625086" w="1038663">
                <a:moveTo>
                  <a:pt x="0" y="0"/>
                </a:moveTo>
                <a:lnTo>
                  <a:pt x="1038663" y="0"/>
                </a:lnTo>
                <a:lnTo>
                  <a:pt x="1038663" y="625086"/>
                </a:lnTo>
                <a:lnTo>
                  <a:pt x="0" y="62508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descr="Purple Playful Shape"/>
          <p:cNvSpPr/>
          <p:nvPr/>
        </p:nvSpPr>
        <p:spPr>
          <a:xfrm flipH="false" flipV="false" rot="-7603079">
            <a:off x="17389776" y="355926"/>
            <a:ext cx="1038663" cy="625086"/>
          </a:xfrm>
          <a:custGeom>
            <a:avLst/>
            <a:gdLst/>
            <a:ahLst/>
            <a:cxnLst/>
            <a:rect r="r" b="b" t="t" l="l"/>
            <a:pathLst>
              <a:path h="625086" w="1038663">
                <a:moveTo>
                  <a:pt x="0" y="0"/>
                </a:moveTo>
                <a:lnTo>
                  <a:pt x="1038663" y="0"/>
                </a:lnTo>
                <a:lnTo>
                  <a:pt x="1038663" y="625086"/>
                </a:lnTo>
                <a:lnTo>
                  <a:pt x="0" y="62508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698455" y="896678"/>
            <a:ext cx="17589545" cy="8493644"/>
          </a:xfrm>
          <a:custGeom>
            <a:avLst/>
            <a:gdLst/>
            <a:ahLst/>
            <a:cxnLst/>
            <a:rect r="r" b="b" t="t" l="l"/>
            <a:pathLst>
              <a:path h="8493644" w="17589545">
                <a:moveTo>
                  <a:pt x="0" y="0"/>
                </a:moveTo>
                <a:lnTo>
                  <a:pt x="17589545" y="0"/>
                </a:lnTo>
                <a:lnTo>
                  <a:pt x="17589545" y="8493644"/>
                </a:lnTo>
                <a:lnTo>
                  <a:pt x="0" y="8493644"/>
                </a:lnTo>
                <a:lnTo>
                  <a:pt x="0" y="0"/>
                </a:lnTo>
                <a:close/>
              </a:path>
            </a:pathLst>
          </a:custGeom>
          <a:blipFill>
            <a:blip r:embed="rId6"/>
            <a:stretch>
              <a:fillRect l="0" t="-40920" r="0" b="-40920"/>
            </a:stretch>
          </a:blipFill>
        </p:spPr>
      </p:sp>
      <p:sp>
        <p:nvSpPr>
          <p:cNvPr name="Freeform 9" id="9"/>
          <p:cNvSpPr/>
          <p:nvPr/>
        </p:nvSpPr>
        <p:spPr>
          <a:xfrm flipH="false" flipV="false" rot="0">
            <a:off x="869061" y="2488083"/>
            <a:ext cx="4302440" cy="4302440"/>
          </a:xfrm>
          <a:custGeom>
            <a:avLst/>
            <a:gdLst/>
            <a:ahLst/>
            <a:cxnLst/>
            <a:rect r="r" b="b" t="t" l="l"/>
            <a:pathLst>
              <a:path h="4302440" w="4302440">
                <a:moveTo>
                  <a:pt x="0" y="0"/>
                </a:moveTo>
                <a:lnTo>
                  <a:pt x="4302440" y="0"/>
                </a:lnTo>
                <a:lnTo>
                  <a:pt x="4302440" y="4302440"/>
                </a:lnTo>
                <a:lnTo>
                  <a:pt x="0" y="430244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0" id="10"/>
          <p:cNvSpPr/>
          <p:nvPr/>
        </p:nvSpPr>
        <p:spPr>
          <a:xfrm flipH="false" flipV="false" rot="0">
            <a:off x="12457673" y="833791"/>
            <a:ext cx="5178810" cy="4114800"/>
          </a:xfrm>
          <a:custGeom>
            <a:avLst/>
            <a:gdLst/>
            <a:ahLst/>
            <a:cxnLst/>
            <a:rect r="r" b="b" t="t" l="l"/>
            <a:pathLst>
              <a:path h="4114800" w="5178810">
                <a:moveTo>
                  <a:pt x="0" y="0"/>
                </a:moveTo>
                <a:lnTo>
                  <a:pt x="5178810" y="0"/>
                </a:lnTo>
                <a:lnTo>
                  <a:pt x="5178810" y="4114800"/>
                </a:lnTo>
                <a:lnTo>
                  <a:pt x="0" y="411480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1" id="11"/>
          <p:cNvSpPr/>
          <p:nvPr/>
        </p:nvSpPr>
        <p:spPr>
          <a:xfrm flipH="false" flipV="false" rot="0">
            <a:off x="7599160" y="3575858"/>
            <a:ext cx="3089679" cy="3135284"/>
          </a:xfrm>
          <a:custGeom>
            <a:avLst/>
            <a:gdLst/>
            <a:ahLst/>
            <a:cxnLst/>
            <a:rect r="r" b="b" t="t" l="l"/>
            <a:pathLst>
              <a:path h="3135284" w="3089679">
                <a:moveTo>
                  <a:pt x="0" y="0"/>
                </a:moveTo>
                <a:lnTo>
                  <a:pt x="3089680" y="0"/>
                </a:lnTo>
                <a:lnTo>
                  <a:pt x="3089680" y="3135284"/>
                </a:lnTo>
                <a:lnTo>
                  <a:pt x="0" y="3135284"/>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2" id="12"/>
          <p:cNvSpPr/>
          <p:nvPr/>
        </p:nvSpPr>
        <p:spPr>
          <a:xfrm flipH="false" flipV="false" rot="0">
            <a:off x="6368112" y="3365547"/>
            <a:ext cx="4892950" cy="3694177"/>
          </a:xfrm>
          <a:custGeom>
            <a:avLst/>
            <a:gdLst/>
            <a:ahLst/>
            <a:cxnLst/>
            <a:rect r="r" b="b" t="t" l="l"/>
            <a:pathLst>
              <a:path h="3694177" w="4892950">
                <a:moveTo>
                  <a:pt x="0" y="0"/>
                </a:moveTo>
                <a:lnTo>
                  <a:pt x="4892950" y="0"/>
                </a:lnTo>
                <a:lnTo>
                  <a:pt x="4892950" y="3694177"/>
                </a:lnTo>
                <a:lnTo>
                  <a:pt x="0" y="3694177"/>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CF5FF"/>
        </a:solidFill>
      </p:bgPr>
    </p:bg>
    <p:spTree>
      <p:nvGrpSpPr>
        <p:cNvPr id="1" name=""/>
        <p:cNvGrpSpPr/>
        <p:nvPr/>
      </p:nvGrpSpPr>
      <p:grpSpPr>
        <a:xfrm>
          <a:off x="0" y="0"/>
          <a:ext cx="0" cy="0"/>
          <a:chOff x="0" y="0"/>
          <a:chExt cx="0" cy="0"/>
        </a:xfrm>
      </p:grpSpPr>
      <p:grpSp>
        <p:nvGrpSpPr>
          <p:cNvPr name="Group 2" id="2"/>
          <p:cNvGrpSpPr/>
          <p:nvPr/>
        </p:nvGrpSpPr>
        <p:grpSpPr>
          <a:xfrm rot="0">
            <a:off x="9599240" y="592479"/>
            <a:ext cx="7828500" cy="7828500"/>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8E7D7"/>
            </a:soli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10063588" y="1046254"/>
            <a:ext cx="6933575" cy="9708947"/>
          </a:xfrm>
          <a:custGeom>
            <a:avLst/>
            <a:gdLst/>
            <a:ahLst/>
            <a:cxnLst/>
            <a:rect r="r" b="b" t="t" l="l"/>
            <a:pathLst>
              <a:path h="9708947" w="6933575">
                <a:moveTo>
                  <a:pt x="0" y="0"/>
                </a:moveTo>
                <a:lnTo>
                  <a:pt x="6933576" y="0"/>
                </a:lnTo>
                <a:lnTo>
                  <a:pt x="6933576" y="9708947"/>
                </a:lnTo>
                <a:lnTo>
                  <a:pt x="0" y="9708947"/>
                </a:lnTo>
                <a:lnTo>
                  <a:pt x="0" y="0"/>
                </a:lnTo>
                <a:close/>
              </a:path>
            </a:pathLst>
          </a:custGeom>
          <a:blipFill>
            <a:blip r:embed="rId2">
              <a:extLst>
                <a:ext uri="{96DAC541-7B7A-43D3-8B79-37D633B846F1}">
                  <asvg:svgBlip xmlns:asvg="http://schemas.microsoft.com/office/drawing/2016/SVG/main" r:embed="rId3"/>
                </a:ext>
              </a:extLst>
            </a:blip>
            <a:stretch>
              <a:fillRect l="0" t="0" r="0" b="-71519"/>
            </a:stretch>
          </a:blipFill>
        </p:spPr>
      </p:sp>
      <p:sp>
        <p:nvSpPr>
          <p:cNvPr name="Freeform 6" id="6"/>
          <p:cNvSpPr/>
          <p:nvPr/>
        </p:nvSpPr>
        <p:spPr>
          <a:xfrm flipH="false" flipV="false" rot="586600">
            <a:off x="11435916" y="1847992"/>
            <a:ext cx="695470" cy="1199086"/>
          </a:xfrm>
          <a:custGeom>
            <a:avLst/>
            <a:gdLst/>
            <a:ahLst/>
            <a:cxnLst/>
            <a:rect r="r" b="b" t="t" l="l"/>
            <a:pathLst>
              <a:path h="1199086" w="695470">
                <a:moveTo>
                  <a:pt x="0" y="0"/>
                </a:moveTo>
                <a:lnTo>
                  <a:pt x="695470" y="0"/>
                </a:lnTo>
                <a:lnTo>
                  <a:pt x="695470" y="1199086"/>
                </a:lnTo>
                <a:lnTo>
                  <a:pt x="0" y="119908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358806" y="-301096"/>
            <a:ext cx="4122295" cy="4114800"/>
          </a:xfrm>
          <a:custGeom>
            <a:avLst/>
            <a:gdLst/>
            <a:ahLst/>
            <a:cxnLst/>
            <a:rect r="r" b="b" t="t" l="l"/>
            <a:pathLst>
              <a:path h="4114800" w="4122295">
                <a:moveTo>
                  <a:pt x="0" y="0"/>
                </a:moveTo>
                <a:lnTo>
                  <a:pt x="4122295" y="0"/>
                </a:lnTo>
                <a:lnTo>
                  <a:pt x="4122295"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8" id="8"/>
          <p:cNvSpPr txBox="true"/>
          <p:nvPr/>
        </p:nvSpPr>
        <p:spPr>
          <a:xfrm rot="0">
            <a:off x="563261" y="3063950"/>
            <a:ext cx="9500327" cy="1176019"/>
          </a:xfrm>
          <a:prstGeom prst="rect">
            <a:avLst/>
          </a:prstGeom>
        </p:spPr>
        <p:txBody>
          <a:bodyPr anchor="t" rtlCol="false" tIns="0" lIns="0" bIns="0" rIns="0">
            <a:spAutoFit/>
          </a:bodyPr>
          <a:lstStyle/>
          <a:p>
            <a:pPr algn="l">
              <a:lnSpc>
                <a:spcPts val="8799"/>
              </a:lnSpc>
            </a:pPr>
            <a:r>
              <a:rPr lang="en-US" sz="8799">
                <a:solidFill>
                  <a:srgbClr val="3C2547"/>
                </a:solidFill>
                <a:latin typeface="More Sugar"/>
                <a:ea typeface="More Sugar"/>
                <a:cs typeface="More Sugar"/>
                <a:sym typeface="More Sugar"/>
              </a:rPr>
              <a:t>MONEY$PARTA</a:t>
            </a:r>
          </a:p>
        </p:txBody>
      </p:sp>
      <p:sp>
        <p:nvSpPr>
          <p:cNvPr name="Freeform 9" id="9"/>
          <p:cNvSpPr/>
          <p:nvPr/>
        </p:nvSpPr>
        <p:spPr>
          <a:xfrm flipH="false" flipV="false" rot="8476444">
            <a:off x="8044018" y="1078798"/>
            <a:ext cx="1071688" cy="644961"/>
          </a:xfrm>
          <a:custGeom>
            <a:avLst/>
            <a:gdLst/>
            <a:ahLst/>
            <a:cxnLst/>
            <a:rect r="r" b="b" t="t" l="l"/>
            <a:pathLst>
              <a:path h="644961" w="1071688">
                <a:moveTo>
                  <a:pt x="0" y="0"/>
                </a:moveTo>
                <a:lnTo>
                  <a:pt x="1071689" y="0"/>
                </a:lnTo>
                <a:lnTo>
                  <a:pt x="1071689" y="644962"/>
                </a:lnTo>
                <a:lnTo>
                  <a:pt x="0" y="64496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0" id="10"/>
          <p:cNvSpPr/>
          <p:nvPr/>
        </p:nvSpPr>
        <p:spPr>
          <a:xfrm flipH="false" flipV="false" rot="-8636853">
            <a:off x="174207" y="9188154"/>
            <a:ext cx="1933065" cy="741814"/>
          </a:xfrm>
          <a:custGeom>
            <a:avLst/>
            <a:gdLst/>
            <a:ahLst/>
            <a:cxnLst/>
            <a:rect r="r" b="b" t="t" l="l"/>
            <a:pathLst>
              <a:path h="741814" w="1933065">
                <a:moveTo>
                  <a:pt x="0" y="0"/>
                </a:moveTo>
                <a:lnTo>
                  <a:pt x="1933065" y="0"/>
                </a:lnTo>
                <a:lnTo>
                  <a:pt x="1933065" y="741814"/>
                </a:lnTo>
                <a:lnTo>
                  <a:pt x="0" y="74181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grpSp>
        <p:nvGrpSpPr>
          <p:cNvPr name="Group 11" id="11"/>
          <p:cNvGrpSpPr/>
          <p:nvPr/>
        </p:nvGrpSpPr>
        <p:grpSpPr>
          <a:xfrm rot="0">
            <a:off x="16717691" y="1046254"/>
            <a:ext cx="710050" cy="710050"/>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 cap="sq">
              <a:solidFill>
                <a:srgbClr val="5BA698"/>
              </a:solidFill>
              <a:prstDash val="lgDash"/>
              <a:miter/>
            </a:ln>
          </p:spPr>
        </p:sp>
        <p:sp>
          <p:nvSpPr>
            <p:cNvPr name="TextBox 13" id="13"/>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3440587" y="4968632"/>
            <a:ext cx="4842398" cy="1029177"/>
            <a:chOff x="0" y="0"/>
            <a:chExt cx="1275364" cy="271059"/>
          </a:xfrm>
        </p:grpSpPr>
        <p:sp>
          <p:nvSpPr>
            <p:cNvPr name="Freeform 15" id="15"/>
            <p:cNvSpPr/>
            <p:nvPr/>
          </p:nvSpPr>
          <p:spPr>
            <a:xfrm flipH="false" flipV="false" rot="0">
              <a:off x="0" y="0"/>
              <a:ext cx="1275364" cy="271059"/>
            </a:xfrm>
            <a:custGeom>
              <a:avLst/>
              <a:gdLst/>
              <a:ahLst/>
              <a:cxnLst/>
              <a:rect r="r" b="b" t="t" l="l"/>
              <a:pathLst>
                <a:path h="271059" w="1275364">
                  <a:moveTo>
                    <a:pt x="81538" y="0"/>
                  </a:moveTo>
                  <a:lnTo>
                    <a:pt x="1193826" y="0"/>
                  </a:lnTo>
                  <a:cubicBezTo>
                    <a:pt x="1215452" y="0"/>
                    <a:pt x="1236191" y="8591"/>
                    <a:pt x="1251482" y="23882"/>
                  </a:cubicBezTo>
                  <a:cubicBezTo>
                    <a:pt x="1266774" y="39173"/>
                    <a:pt x="1275364" y="59913"/>
                    <a:pt x="1275364" y="81538"/>
                  </a:cubicBezTo>
                  <a:lnTo>
                    <a:pt x="1275364" y="189521"/>
                  </a:lnTo>
                  <a:cubicBezTo>
                    <a:pt x="1275364" y="211146"/>
                    <a:pt x="1266774" y="231886"/>
                    <a:pt x="1251482" y="247177"/>
                  </a:cubicBezTo>
                  <a:cubicBezTo>
                    <a:pt x="1236191" y="262468"/>
                    <a:pt x="1215452" y="271059"/>
                    <a:pt x="1193826" y="271059"/>
                  </a:cubicBezTo>
                  <a:lnTo>
                    <a:pt x="81538" y="271059"/>
                  </a:lnTo>
                  <a:cubicBezTo>
                    <a:pt x="59913" y="271059"/>
                    <a:pt x="39173" y="262468"/>
                    <a:pt x="23882" y="247177"/>
                  </a:cubicBezTo>
                  <a:cubicBezTo>
                    <a:pt x="8591" y="231886"/>
                    <a:pt x="0" y="211146"/>
                    <a:pt x="0" y="189521"/>
                  </a:cubicBezTo>
                  <a:lnTo>
                    <a:pt x="0" y="81538"/>
                  </a:lnTo>
                  <a:cubicBezTo>
                    <a:pt x="0" y="59913"/>
                    <a:pt x="8591" y="39173"/>
                    <a:pt x="23882" y="23882"/>
                  </a:cubicBezTo>
                  <a:cubicBezTo>
                    <a:pt x="39173" y="8591"/>
                    <a:pt x="59913" y="0"/>
                    <a:pt x="81538" y="0"/>
                  </a:cubicBezTo>
                  <a:close/>
                </a:path>
              </a:pathLst>
            </a:custGeom>
            <a:solidFill>
              <a:srgbClr val="F2532E"/>
            </a:solidFill>
            <a:ln cap="rnd">
              <a:noFill/>
              <a:prstDash val="solid"/>
              <a:round/>
            </a:ln>
          </p:spPr>
        </p:sp>
        <p:sp>
          <p:nvSpPr>
            <p:cNvPr name="TextBox 16" id="16"/>
            <p:cNvSpPr txBox="true"/>
            <p:nvPr/>
          </p:nvSpPr>
          <p:spPr>
            <a:xfrm>
              <a:off x="0" y="-38100"/>
              <a:ext cx="1275364" cy="309159"/>
            </a:xfrm>
            <a:prstGeom prst="rect">
              <a:avLst/>
            </a:prstGeom>
          </p:spPr>
          <p:txBody>
            <a:bodyPr anchor="ctr" rtlCol="false" tIns="50800" lIns="50800" bIns="50800" rIns="50800"/>
            <a:lstStyle/>
            <a:p>
              <a:pPr algn="ctr">
                <a:lnSpc>
                  <a:spcPts val="2659"/>
                </a:lnSpc>
                <a:spcBef>
                  <a:spcPct val="0"/>
                </a:spcBef>
              </a:pPr>
            </a:p>
          </p:txBody>
        </p:sp>
      </p:grpSp>
      <p:grpSp>
        <p:nvGrpSpPr>
          <p:cNvPr name="Group 17" id="17"/>
          <p:cNvGrpSpPr/>
          <p:nvPr/>
        </p:nvGrpSpPr>
        <p:grpSpPr>
          <a:xfrm rot="0">
            <a:off x="2283324" y="4954344"/>
            <a:ext cx="1029177" cy="1066050"/>
            <a:chOff x="0" y="0"/>
            <a:chExt cx="812800" cy="841921"/>
          </a:xfrm>
        </p:grpSpPr>
        <p:sp>
          <p:nvSpPr>
            <p:cNvPr name="Freeform 18" id="18"/>
            <p:cNvSpPr/>
            <p:nvPr/>
          </p:nvSpPr>
          <p:spPr>
            <a:xfrm flipH="false" flipV="false" rot="0">
              <a:off x="0" y="0"/>
              <a:ext cx="812800" cy="841921"/>
            </a:xfrm>
            <a:custGeom>
              <a:avLst/>
              <a:gdLst/>
              <a:ahLst/>
              <a:cxnLst/>
              <a:rect r="r" b="b" t="t" l="l"/>
              <a:pathLst>
                <a:path h="841921" w="812800">
                  <a:moveTo>
                    <a:pt x="406400" y="0"/>
                  </a:moveTo>
                  <a:cubicBezTo>
                    <a:pt x="181951" y="0"/>
                    <a:pt x="0" y="188470"/>
                    <a:pt x="0" y="420960"/>
                  </a:cubicBezTo>
                  <a:cubicBezTo>
                    <a:pt x="0" y="653450"/>
                    <a:pt x="181951" y="841921"/>
                    <a:pt x="406400" y="841921"/>
                  </a:cubicBezTo>
                  <a:cubicBezTo>
                    <a:pt x="630849" y="841921"/>
                    <a:pt x="812800" y="653450"/>
                    <a:pt x="812800" y="420960"/>
                  </a:cubicBezTo>
                  <a:cubicBezTo>
                    <a:pt x="812800" y="188470"/>
                    <a:pt x="630849" y="0"/>
                    <a:pt x="406400" y="0"/>
                  </a:cubicBezTo>
                  <a:close/>
                </a:path>
              </a:pathLst>
            </a:custGeom>
            <a:solidFill>
              <a:srgbClr val="F2532E"/>
            </a:solidFill>
          </p:spPr>
        </p:sp>
        <p:sp>
          <p:nvSpPr>
            <p:cNvPr name="TextBox 19" id="19"/>
            <p:cNvSpPr txBox="true"/>
            <p:nvPr/>
          </p:nvSpPr>
          <p:spPr>
            <a:xfrm>
              <a:off x="76200" y="2730"/>
              <a:ext cx="660400" cy="760261"/>
            </a:xfrm>
            <a:prstGeom prst="rect">
              <a:avLst/>
            </a:prstGeom>
          </p:spPr>
          <p:txBody>
            <a:bodyPr anchor="ctr" rtlCol="false" tIns="50800" lIns="50800" bIns="50800" rIns="50800"/>
            <a:lstStyle/>
            <a:p>
              <a:pPr algn="ctr">
                <a:lnSpc>
                  <a:spcPts val="5040"/>
                </a:lnSpc>
              </a:pPr>
              <a:r>
                <a:rPr lang="en-US" sz="3600">
                  <a:solidFill>
                    <a:srgbClr val="FFFFFF"/>
                  </a:solidFill>
                  <a:latin typeface="More Sugar"/>
                  <a:ea typeface="More Sugar"/>
                  <a:cs typeface="More Sugar"/>
                  <a:sym typeface="More Sugar"/>
                </a:rPr>
                <a:t>1</a:t>
              </a:r>
            </a:p>
          </p:txBody>
        </p:sp>
      </p:grpSp>
      <p:grpSp>
        <p:nvGrpSpPr>
          <p:cNvPr name="Group 20" id="20"/>
          <p:cNvGrpSpPr/>
          <p:nvPr/>
        </p:nvGrpSpPr>
        <p:grpSpPr>
          <a:xfrm rot="0">
            <a:off x="3440587" y="6168924"/>
            <a:ext cx="4842398" cy="1029177"/>
            <a:chOff x="0" y="0"/>
            <a:chExt cx="1275364" cy="271059"/>
          </a:xfrm>
        </p:grpSpPr>
        <p:sp>
          <p:nvSpPr>
            <p:cNvPr name="Freeform 21" id="21"/>
            <p:cNvSpPr/>
            <p:nvPr/>
          </p:nvSpPr>
          <p:spPr>
            <a:xfrm flipH="false" flipV="false" rot="0">
              <a:off x="0" y="0"/>
              <a:ext cx="1275364" cy="271059"/>
            </a:xfrm>
            <a:custGeom>
              <a:avLst/>
              <a:gdLst/>
              <a:ahLst/>
              <a:cxnLst/>
              <a:rect r="r" b="b" t="t" l="l"/>
              <a:pathLst>
                <a:path h="271059" w="1275364">
                  <a:moveTo>
                    <a:pt x="81538" y="0"/>
                  </a:moveTo>
                  <a:lnTo>
                    <a:pt x="1193826" y="0"/>
                  </a:lnTo>
                  <a:cubicBezTo>
                    <a:pt x="1215452" y="0"/>
                    <a:pt x="1236191" y="8591"/>
                    <a:pt x="1251482" y="23882"/>
                  </a:cubicBezTo>
                  <a:cubicBezTo>
                    <a:pt x="1266774" y="39173"/>
                    <a:pt x="1275364" y="59913"/>
                    <a:pt x="1275364" y="81538"/>
                  </a:cubicBezTo>
                  <a:lnTo>
                    <a:pt x="1275364" y="189521"/>
                  </a:lnTo>
                  <a:cubicBezTo>
                    <a:pt x="1275364" y="211146"/>
                    <a:pt x="1266774" y="231886"/>
                    <a:pt x="1251482" y="247177"/>
                  </a:cubicBezTo>
                  <a:cubicBezTo>
                    <a:pt x="1236191" y="262468"/>
                    <a:pt x="1215452" y="271059"/>
                    <a:pt x="1193826" y="271059"/>
                  </a:cubicBezTo>
                  <a:lnTo>
                    <a:pt x="81538" y="271059"/>
                  </a:lnTo>
                  <a:cubicBezTo>
                    <a:pt x="59913" y="271059"/>
                    <a:pt x="39173" y="262468"/>
                    <a:pt x="23882" y="247177"/>
                  </a:cubicBezTo>
                  <a:cubicBezTo>
                    <a:pt x="8591" y="231886"/>
                    <a:pt x="0" y="211146"/>
                    <a:pt x="0" y="189521"/>
                  </a:cubicBezTo>
                  <a:lnTo>
                    <a:pt x="0" y="81538"/>
                  </a:lnTo>
                  <a:cubicBezTo>
                    <a:pt x="0" y="59913"/>
                    <a:pt x="8591" y="39173"/>
                    <a:pt x="23882" y="23882"/>
                  </a:cubicBezTo>
                  <a:cubicBezTo>
                    <a:pt x="39173" y="8591"/>
                    <a:pt x="59913" y="0"/>
                    <a:pt x="81538" y="0"/>
                  </a:cubicBezTo>
                  <a:close/>
                </a:path>
              </a:pathLst>
            </a:custGeom>
            <a:solidFill>
              <a:srgbClr val="F2532E"/>
            </a:solidFill>
            <a:ln cap="rnd">
              <a:noFill/>
              <a:prstDash val="solid"/>
              <a:round/>
            </a:ln>
          </p:spPr>
        </p:sp>
        <p:sp>
          <p:nvSpPr>
            <p:cNvPr name="TextBox 22" id="22"/>
            <p:cNvSpPr txBox="true"/>
            <p:nvPr/>
          </p:nvSpPr>
          <p:spPr>
            <a:xfrm>
              <a:off x="0" y="-38100"/>
              <a:ext cx="1275364" cy="309159"/>
            </a:xfrm>
            <a:prstGeom prst="rect">
              <a:avLst/>
            </a:prstGeom>
          </p:spPr>
          <p:txBody>
            <a:bodyPr anchor="ctr" rtlCol="false" tIns="50800" lIns="50800" bIns="50800" rIns="50800"/>
            <a:lstStyle/>
            <a:p>
              <a:pPr algn="ctr">
                <a:lnSpc>
                  <a:spcPts val="2659"/>
                </a:lnSpc>
                <a:spcBef>
                  <a:spcPct val="0"/>
                </a:spcBef>
              </a:pPr>
            </a:p>
          </p:txBody>
        </p:sp>
      </p:grpSp>
      <p:grpSp>
        <p:nvGrpSpPr>
          <p:cNvPr name="Group 23" id="23"/>
          <p:cNvGrpSpPr/>
          <p:nvPr/>
        </p:nvGrpSpPr>
        <p:grpSpPr>
          <a:xfrm rot="0">
            <a:off x="2283324" y="6154637"/>
            <a:ext cx="1029177" cy="1066050"/>
            <a:chOff x="0" y="0"/>
            <a:chExt cx="812800" cy="841921"/>
          </a:xfrm>
        </p:grpSpPr>
        <p:sp>
          <p:nvSpPr>
            <p:cNvPr name="Freeform 24" id="24"/>
            <p:cNvSpPr/>
            <p:nvPr/>
          </p:nvSpPr>
          <p:spPr>
            <a:xfrm flipH="false" flipV="false" rot="0">
              <a:off x="0" y="0"/>
              <a:ext cx="812800" cy="841921"/>
            </a:xfrm>
            <a:custGeom>
              <a:avLst/>
              <a:gdLst/>
              <a:ahLst/>
              <a:cxnLst/>
              <a:rect r="r" b="b" t="t" l="l"/>
              <a:pathLst>
                <a:path h="841921" w="812800">
                  <a:moveTo>
                    <a:pt x="406400" y="0"/>
                  </a:moveTo>
                  <a:cubicBezTo>
                    <a:pt x="181951" y="0"/>
                    <a:pt x="0" y="188470"/>
                    <a:pt x="0" y="420960"/>
                  </a:cubicBezTo>
                  <a:cubicBezTo>
                    <a:pt x="0" y="653450"/>
                    <a:pt x="181951" y="841921"/>
                    <a:pt x="406400" y="841921"/>
                  </a:cubicBezTo>
                  <a:cubicBezTo>
                    <a:pt x="630849" y="841921"/>
                    <a:pt x="812800" y="653450"/>
                    <a:pt x="812800" y="420960"/>
                  </a:cubicBezTo>
                  <a:cubicBezTo>
                    <a:pt x="812800" y="188470"/>
                    <a:pt x="630849" y="0"/>
                    <a:pt x="406400" y="0"/>
                  </a:cubicBezTo>
                  <a:close/>
                </a:path>
              </a:pathLst>
            </a:custGeom>
            <a:solidFill>
              <a:srgbClr val="F2532E"/>
            </a:solidFill>
          </p:spPr>
        </p:sp>
        <p:sp>
          <p:nvSpPr>
            <p:cNvPr name="TextBox 25" id="25"/>
            <p:cNvSpPr txBox="true"/>
            <p:nvPr/>
          </p:nvSpPr>
          <p:spPr>
            <a:xfrm>
              <a:off x="76200" y="2730"/>
              <a:ext cx="660400" cy="760261"/>
            </a:xfrm>
            <a:prstGeom prst="rect">
              <a:avLst/>
            </a:prstGeom>
          </p:spPr>
          <p:txBody>
            <a:bodyPr anchor="ctr" rtlCol="false" tIns="50800" lIns="50800" bIns="50800" rIns="50800"/>
            <a:lstStyle/>
            <a:p>
              <a:pPr algn="ctr">
                <a:lnSpc>
                  <a:spcPts val="5040"/>
                </a:lnSpc>
              </a:pPr>
              <a:r>
                <a:rPr lang="en-US" sz="3600">
                  <a:solidFill>
                    <a:srgbClr val="FFFFFF"/>
                  </a:solidFill>
                  <a:latin typeface="More Sugar"/>
                  <a:ea typeface="More Sugar"/>
                  <a:cs typeface="More Sugar"/>
                  <a:sym typeface="More Sugar"/>
                </a:rPr>
                <a:t>2</a:t>
              </a:r>
            </a:p>
          </p:txBody>
        </p:sp>
      </p:grpSp>
      <p:grpSp>
        <p:nvGrpSpPr>
          <p:cNvPr name="Group 26" id="26"/>
          <p:cNvGrpSpPr/>
          <p:nvPr/>
        </p:nvGrpSpPr>
        <p:grpSpPr>
          <a:xfrm rot="0">
            <a:off x="3440587" y="7369216"/>
            <a:ext cx="4842398" cy="1029177"/>
            <a:chOff x="0" y="0"/>
            <a:chExt cx="1275364" cy="271059"/>
          </a:xfrm>
        </p:grpSpPr>
        <p:sp>
          <p:nvSpPr>
            <p:cNvPr name="Freeform 27" id="27"/>
            <p:cNvSpPr/>
            <p:nvPr/>
          </p:nvSpPr>
          <p:spPr>
            <a:xfrm flipH="false" flipV="false" rot="0">
              <a:off x="0" y="0"/>
              <a:ext cx="1275364" cy="271059"/>
            </a:xfrm>
            <a:custGeom>
              <a:avLst/>
              <a:gdLst/>
              <a:ahLst/>
              <a:cxnLst/>
              <a:rect r="r" b="b" t="t" l="l"/>
              <a:pathLst>
                <a:path h="271059" w="1275364">
                  <a:moveTo>
                    <a:pt x="81538" y="0"/>
                  </a:moveTo>
                  <a:lnTo>
                    <a:pt x="1193826" y="0"/>
                  </a:lnTo>
                  <a:cubicBezTo>
                    <a:pt x="1215452" y="0"/>
                    <a:pt x="1236191" y="8591"/>
                    <a:pt x="1251482" y="23882"/>
                  </a:cubicBezTo>
                  <a:cubicBezTo>
                    <a:pt x="1266774" y="39173"/>
                    <a:pt x="1275364" y="59913"/>
                    <a:pt x="1275364" y="81538"/>
                  </a:cubicBezTo>
                  <a:lnTo>
                    <a:pt x="1275364" y="189521"/>
                  </a:lnTo>
                  <a:cubicBezTo>
                    <a:pt x="1275364" y="211146"/>
                    <a:pt x="1266774" y="231886"/>
                    <a:pt x="1251482" y="247177"/>
                  </a:cubicBezTo>
                  <a:cubicBezTo>
                    <a:pt x="1236191" y="262468"/>
                    <a:pt x="1215452" y="271059"/>
                    <a:pt x="1193826" y="271059"/>
                  </a:cubicBezTo>
                  <a:lnTo>
                    <a:pt x="81538" y="271059"/>
                  </a:lnTo>
                  <a:cubicBezTo>
                    <a:pt x="59913" y="271059"/>
                    <a:pt x="39173" y="262468"/>
                    <a:pt x="23882" y="247177"/>
                  </a:cubicBezTo>
                  <a:cubicBezTo>
                    <a:pt x="8591" y="231886"/>
                    <a:pt x="0" y="211146"/>
                    <a:pt x="0" y="189521"/>
                  </a:cubicBezTo>
                  <a:lnTo>
                    <a:pt x="0" y="81538"/>
                  </a:lnTo>
                  <a:cubicBezTo>
                    <a:pt x="0" y="59913"/>
                    <a:pt x="8591" y="39173"/>
                    <a:pt x="23882" y="23882"/>
                  </a:cubicBezTo>
                  <a:cubicBezTo>
                    <a:pt x="39173" y="8591"/>
                    <a:pt x="59913" y="0"/>
                    <a:pt x="81538" y="0"/>
                  </a:cubicBezTo>
                  <a:close/>
                </a:path>
              </a:pathLst>
            </a:custGeom>
            <a:solidFill>
              <a:srgbClr val="F2532E"/>
            </a:solidFill>
            <a:ln cap="rnd">
              <a:noFill/>
              <a:prstDash val="solid"/>
              <a:round/>
            </a:ln>
          </p:spPr>
        </p:sp>
        <p:sp>
          <p:nvSpPr>
            <p:cNvPr name="TextBox 28" id="28"/>
            <p:cNvSpPr txBox="true"/>
            <p:nvPr/>
          </p:nvSpPr>
          <p:spPr>
            <a:xfrm>
              <a:off x="0" y="-38100"/>
              <a:ext cx="1275364" cy="309159"/>
            </a:xfrm>
            <a:prstGeom prst="rect">
              <a:avLst/>
            </a:prstGeom>
          </p:spPr>
          <p:txBody>
            <a:bodyPr anchor="ctr" rtlCol="false" tIns="50800" lIns="50800" bIns="50800" rIns="50800"/>
            <a:lstStyle/>
            <a:p>
              <a:pPr algn="ctr">
                <a:lnSpc>
                  <a:spcPts val="2659"/>
                </a:lnSpc>
                <a:spcBef>
                  <a:spcPct val="0"/>
                </a:spcBef>
              </a:pPr>
            </a:p>
          </p:txBody>
        </p:sp>
      </p:grpSp>
      <p:grpSp>
        <p:nvGrpSpPr>
          <p:cNvPr name="Group 29" id="29"/>
          <p:cNvGrpSpPr/>
          <p:nvPr/>
        </p:nvGrpSpPr>
        <p:grpSpPr>
          <a:xfrm rot="0">
            <a:off x="2283324" y="7354929"/>
            <a:ext cx="1029177" cy="1066050"/>
            <a:chOff x="0" y="0"/>
            <a:chExt cx="812800" cy="841921"/>
          </a:xfrm>
        </p:grpSpPr>
        <p:sp>
          <p:nvSpPr>
            <p:cNvPr name="Freeform 30" id="30"/>
            <p:cNvSpPr/>
            <p:nvPr/>
          </p:nvSpPr>
          <p:spPr>
            <a:xfrm flipH="false" flipV="false" rot="0">
              <a:off x="0" y="0"/>
              <a:ext cx="812800" cy="841921"/>
            </a:xfrm>
            <a:custGeom>
              <a:avLst/>
              <a:gdLst/>
              <a:ahLst/>
              <a:cxnLst/>
              <a:rect r="r" b="b" t="t" l="l"/>
              <a:pathLst>
                <a:path h="841921" w="812800">
                  <a:moveTo>
                    <a:pt x="406400" y="0"/>
                  </a:moveTo>
                  <a:cubicBezTo>
                    <a:pt x="181951" y="0"/>
                    <a:pt x="0" y="188470"/>
                    <a:pt x="0" y="420960"/>
                  </a:cubicBezTo>
                  <a:cubicBezTo>
                    <a:pt x="0" y="653450"/>
                    <a:pt x="181951" y="841921"/>
                    <a:pt x="406400" y="841921"/>
                  </a:cubicBezTo>
                  <a:cubicBezTo>
                    <a:pt x="630849" y="841921"/>
                    <a:pt x="812800" y="653450"/>
                    <a:pt x="812800" y="420960"/>
                  </a:cubicBezTo>
                  <a:cubicBezTo>
                    <a:pt x="812800" y="188470"/>
                    <a:pt x="630849" y="0"/>
                    <a:pt x="406400" y="0"/>
                  </a:cubicBezTo>
                  <a:close/>
                </a:path>
              </a:pathLst>
            </a:custGeom>
            <a:solidFill>
              <a:srgbClr val="F2532E"/>
            </a:solidFill>
          </p:spPr>
        </p:sp>
        <p:sp>
          <p:nvSpPr>
            <p:cNvPr name="TextBox 31" id="31"/>
            <p:cNvSpPr txBox="true"/>
            <p:nvPr/>
          </p:nvSpPr>
          <p:spPr>
            <a:xfrm>
              <a:off x="76200" y="2730"/>
              <a:ext cx="660400" cy="760261"/>
            </a:xfrm>
            <a:prstGeom prst="rect">
              <a:avLst/>
            </a:prstGeom>
          </p:spPr>
          <p:txBody>
            <a:bodyPr anchor="ctr" rtlCol="false" tIns="50800" lIns="50800" bIns="50800" rIns="50800"/>
            <a:lstStyle/>
            <a:p>
              <a:pPr algn="ctr">
                <a:lnSpc>
                  <a:spcPts val="5040"/>
                </a:lnSpc>
              </a:pPr>
              <a:r>
                <a:rPr lang="en-US" sz="3600">
                  <a:solidFill>
                    <a:srgbClr val="FFFFFF"/>
                  </a:solidFill>
                  <a:latin typeface="More Sugar"/>
                  <a:ea typeface="More Sugar"/>
                  <a:cs typeface="More Sugar"/>
                  <a:sym typeface="More Sugar"/>
                </a:rPr>
                <a:t>3</a:t>
              </a:r>
            </a:p>
          </p:txBody>
        </p:sp>
      </p:grpSp>
      <p:grpSp>
        <p:nvGrpSpPr>
          <p:cNvPr name="Group 32" id="32"/>
          <p:cNvGrpSpPr/>
          <p:nvPr/>
        </p:nvGrpSpPr>
        <p:grpSpPr>
          <a:xfrm rot="0">
            <a:off x="10629109" y="8335337"/>
            <a:ext cx="710050" cy="710050"/>
            <a:chOff x="0" y="0"/>
            <a:chExt cx="812800" cy="812800"/>
          </a:xfrm>
        </p:grpSpPr>
        <p:sp>
          <p:nvSpPr>
            <p:cNvPr name="Freeform 33" id="3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 cap="sq">
              <a:solidFill>
                <a:srgbClr val="5BA698"/>
              </a:solidFill>
              <a:prstDash val="lgDash"/>
              <a:miter/>
            </a:ln>
          </p:spPr>
        </p:sp>
        <p:sp>
          <p:nvSpPr>
            <p:cNvPr name="TextBox 34" id="3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35" id="35"/>
          <p:cNvSpPr/>
          <p:nvPr/>
        </p:nvSpPr>
        <p:spPr>
          <a:xfrm flipH="false" flipV="false" rot="0">
            <a:off x="10401196" y="7599707"/>
            <a:ext cx="1875925" cy="2181308"/>
          </a:xfrm>
          <a:custGeom>
            <a:avLst/>
            <a:gdLst/>
            <a:ahLst/>
            <a:cxnLst/>
            <a:rect r="r" b="b" t="t" l="l"/>
            <a:pathLst>
              <a:path h="2181308" w="1875925">
                <a:moveTo>
                  <a:pt x="0" y="0"/>
                </a:moveTo>
                <a:lnTo>
                  <a:pt x="1875925" y="0"/>
                </a:lnTo>
                <a:lnTo>
                  <a:pt x="1875925" y="2181309"/>
                </a:lnTo>
                <a:lnTo>
                  <a:pt x="0" y="2181309"/>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36" id="36"/>
          <p:cNvSpPr txBox="true"/>
          <p:nvPr/>
        </p:nvSpPr>
        <p:spPr>
          <a:xfrm rot="0">
            <a:off x="3763489" y="5231682"/>
            <a:ext cx="4196594" cy="499092"/>
          </a:xfrm>
          <a:prstGeom prst="rect">
            <a:avLst/>
          </a:prstGeom>
        </p:spPr>
        <p:txBody>
          <a:bodyPr anchor="t" rtlCol="false" tIns="0" lIns="0" bIns="0" rIns="0">
            <a:spAutoFit/>
          </a:bodyPr>
          <a:lstStyle/>
          <a:p>
            <a:pPr algn="ctr">
              <a:lnSpc>
                <a:spcPts val="3945"/>
              </a:lnSpc>
            </a:pPr>
            <a:r>
              <a:rPr lang="en-US" sz="3287">
                <a:solidFill>
                  <a:srgbClr val="FFFFFF"/>
                </a:solidFill>
                <a:latin typeface="Quicksand Bold"/>
                <a:ea typeface="Quicksand Bold"/>
                <a:cs typeface="Quicksand Bold"/>
                <a:sym typeface="Quicksand Bold"/>
              </a:rPr>
              <a:t>Tax Management</a:t>
            </a:r>
          </a:p>
        </p:txBody>
      </p:sp>
      <p:sp>
        <p:nvSpPr>
          <p:cNvPr name="TextBox 37" id="37"/>
          <p:cNvSpPr txBox="true"/>
          <p:nvPr/>
        </p:nvSpPr>
        <p:spPr>
          <a:xfrm rot="0">
            <a:off x="3875466" y="6450150"/>
            <a:ext cx="4084617" cy="476250"/>
          </a:xfrm>
          <a:prstGeom prst="rect">
            <a:avLst/>
          </a:prstGeom>
        </p:spPr>
        <p:txBody>
          <a:bodyPr anchor="t" rtlCol="false" tIns="0" lIns="0" bIns="0" rIns="0">
            <a:spAutoFit/>
          </a:bodyPr>
          <a:lstStyle/>
          <a:p>
            <a:pPr algn="ctr">
              <a:lnSpc>
                <a:spcPts val="3840"/>
              </a:lnSpc>
            </a:pPr>
            <a:r>
              <a:rPr lang="en-US" sz="3200">
                <a:solidFill>
                  <a:srgbClr val="FFFFFF"/>
                </a:solidFill>
                <a:latin typeface="Quicksand Bold"/>
                <a:ea typeface="Quicksand Bold"/>
                <a:cs typeface="Quicksand Bold"/>
                <a:sym typeface="Quicksand Bold"/>
              </a:rPr>
              <a:t>Financial Assistence</a:t>
            </a:r>
          </a:p>
        </p:txBody>
      </p:sp>
      <p:sp>
        <p:nvSpPr>
          <p:cNvPr name="TextBox 38" id="38"/>
          <p:cNvSpPr txBox="true"/>
          <p:nvPr/>
        </p:nvSpPr>
        <p:spPr>
          <a:xfrm rot="0">
            <a:off x="3763489" y="7645776"/>
            <a:ext cx="4196594" cy="476250"/>
          </a:xfrm>
          <a:prstGeom prst="rect">
            <a:avLst/>
          </a:prstGeom>
        </p:spPr>
        <p:txBody>
          <a:bodyPr anchor="t" rtlCol="false" tIns="0" lIns="0" bIns="0" rIns="0">
            <a:spAutoFit/>
          </a:bodyPr>
          <a:lstStyle/>
          <a:p>
            <a:pPr algn="ctr">
              <a:lnSpc>
                <a:spcPts val="3840"/>
              </a:lnSpc>
            </a:pPr>
            <a:r>
              <a:rPr lang="en-US" sz="3200">
                <a:solidFill>
                  <a:srgbClr val="FFFFFF"/>
                </a:solidFill>
                <a:latin typeface="Quicksand Bold"/>
                <a:ea typeface="Quicksand Bold"/>
                <a:cs typeface="Quicksand Bold"/>
                <a:sym typeface="Quicksand Bold"/>
              </a:rPr>
              <a:t>Money guidance</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CF5FF"/>
        </a:solidFill>
      </p:bgPr>
    </p:bg>
    <p:spTree>
      <p:nvGrpSpPr>
        <p:cNvPr id="1" name=""/>
        <p:cNvGrpSpPr/>
        <p:nvPr/>
      </p:nvGrpSpPr>
      <p:grpSpPr>
        <a:xfrm>
          <a:off x="0" y="0"/>
          <a:ext cx="0" cy="0"/>
          <a:chOff x="0" y="0"/>
          <a:chExt cx="0" cy="0"/>
        </a:xfrm>
      </p:grpSpPr>
      <p:grpSp>
        <p:nvGrpSpPr>
          <p:cNvPr name="Group 2" id="2"/>
          <p:cNvGrpSpPr/>
          <p:nvPr/>
        </p:nvGrpSpPr>
        <p:grpSpPr>
          <a:xfrm rot="0">
            <a:off x="0" y="754380"/>
            <a:ext cx="18087237" cy="9532620"/>
            <a:chOff x="0" y="0"/>
            <a:chExt cx="4763717" cy="2510649"/>
          </a:xfrm>
        </p:grpSpPr>
        <p:sp>
          <p:nvSpPr>
            <p:cNvPr name="Freeform 3" id="3"/>
            <p:cNvSpPr/>
            <p:nvPr/>
          </p:nvSpPr>
          <p:spPr>
            <a:xfrm flipH="false" flipV="false" rot="0">
              <a:off x="0" y="0"/>
              <a:ext cx="4763717" cy="2510649"/>
            </a:xfrm>
            <a:custGeom>
              <a:avLst/>
              <a:gdLst/>
              <a:ahLst/>
              <a:cxnLst/>
              <a:rect r="r" b="b" t="t" l="l"/>
              <a:pathLst>
                <a:path h="2510649" w="4763717">
                  <a:moveTo>
                    <a:pt x="21830" y="0"/>
                  </a:moveTo>
                  <a:lnTo>
                    <a:pt x="4741887" y="0"/>
                  </a:lnTo>
                  <a:cubicBezTo>
                    <a:pt x="4747676" y="0"/>
                    <a:pt x="4753229" y="2300"/>
                    <a:pt x="4757323" y="6394"/>
                  </a:cubicBezTo>
                  <a:cubicBezTo>
                    <a:pt x="4761417" y="10488"/>
                    <a:pt x="4763717" y="16040"/>
                    <a:pt x="4763717" y="21830"/>
                  </a:cubicBezTo>
                  <a:lnTo>
                    <a:pt x="4763717" y="2488819"/>
                  </a:lnTo>
                  <a:cubicBezTo>
                    <a:pt x="4763717" y="2500875"/>
                    <a:pt x="4753943" y="2510649"/>
                    <a:pt x="4741887" y="2510649"/>
                  </a:cubicBezTo>
                  <a:lnTo>
                    <a:pt x="21830" y="2510649"/>
                  </a:lnTo>
                  <a:cubicBezTo>
                    <a:pt x="16040" y="2510649"/>
                    <a:pt x="10488" y="2508349"/>
                    <a:pt x="6394" y="2504255"/>
                  </a:cubicBezTo>
                  <a:cubicBezTo>
                    <a:pt x="2300" y="2500161"/>
                    <a:pt x="0" y="2494609"/>
                    <a:pt x="0" y="2488819"/>
                  </a:cubicBezTo>
                  <a:lnTo>
                    <a:pt x="0" y="21830"/>
                  </a:lnTo>
                  <a:cubicBezTo>
                    <a:pt x="0" y="16040"/>
                    <a:pt x="2300" y="10488"/>
                    <a:pt x="6394" y="6394"/>
                  </a:cubicBezTo>
                  <a:cubicBezTo>
                    <a:pt x="10488" y="2300"/>
                    <a:pt x="16040" y="0"/>
                    <a:pt x="21830" y="0"/>
                  </a:cubicBezTo>
                  <a:close/>
                </a:path>
              </a:pathLst>
            </a:custGeom>
            <a:solidFill>
              <a:srgbClr val="F8E7D7"/>
            </a:solidFill>
            <a:ln cap="rnd">
              <a:noFill/>
              <a:prstDash val="solid"/>
              <a:round/>
            </a:ln>
          </p:spPr>
        </p:sp>
        <p:sp>
          <p:nvSpPr>
            <p:cNvPr name="TextBox 4" id="4"/>
            <p:cNvSpPr txBox="true"/>
            <p:nvPr/>
          </p:nvSpPr>
          <p:spPr>
            <a:xfrm>
              <a:off x="0" y="-38100"/>
              <a:ext cx="4763717" cy="2548749"/>
            </a:xfrm>
            <a:prstGeom prst="rect">
              <a:avLst/>
            </a:prstGeom>
          </p:spPr>
          <p:txBody>
            <a:bodyPr anchor="ctr" rtlCol="false" tIns="50800" lIns="50800" bIns="50800" rIns="50800"/>
            <a:lstStyle/>
            <a:p>
              <a:pPr algn="ctr">
                <a:lnSpc>
                  <a:spcPts val="2659"/>
                </a:lnSpc>
                <a:spcBef>
                  <a:spcPct val="0"/>
                </a:spcBef>
              </a:pPr>
            </a:p>
          </p:txBody>
        </p:sp>
      </p:grpSp>
      <p:sp>
        <p:nvSpPr>
          <p:cNvPr name="Freeform 5" id="5" descr="Purple Playful Shape"/>
          <p:cNvSpPr/>
          <p:nvPr/>
        </p:nvSpPr>
        <p:spPr>
          <a:xfrm flipH="false" flipV="false" rot="-8431156">
            <a:off x="7164796" y="158440"/>
            <a:ext cx="2628966" cy="1008866"/>
          </a:xfrm>
          <a:custGeom>
            <a:avLst/>
            <a:gdLst/>
            <a:ahLst/>
            <a:cxnLst/>
            <a:rect r="r" b="b" t="t" l="l"/>
            <a:pathLst>
              <a:path h="1008866" w="2628966">
                <a:moveTo>
                  <a:pt x="0" y="0"/>
                </a:moveTo>
                <a:lnTo>
                  <a:pt x="2628966" y="0"/>
                </a:lnTo>
                <a:lnTo>
                  <a:pt x="2628966" y="1008865"/>
                </a:lnTo>
                <a:lnTo>
                  <a:pt x="0" y="100886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324904" y="452106"/>
            <a:ext cx="7923076" cy="2200942"/>
            <a:chOff x="0" y="0"/>
            <a:chExt cx="2086736" cy="579672"/>
          </a:xfrm>
        </p:grpSpPr>
        <p:sp>
          <p:nvSpPr>
            <p:cNvPr name="Freeform 7" id="7"/>
            <p:cNvSpPr/>
            <p:nvPr/>
          </p:nvSpPr>
          <p:spPr>
            <a:xfrm flipH="false" flipV="false" rot="0">
              <a:off x="0" y="0"/>
              <a:ext cx="2086736" cy="579672"/>
            </a:xfrm>
            <a:custGeom>
              <a:avLst/>
              <a:gdLst/>
              <a:ahLst/>
              <a:cxnLst/>
              <a:rect r="r" b="b" t="t" l="l"/>
              <a:pathLst>
                <a:path h="579672" w="2086736">
                  <a:moveTo>
                    <a:pt x="49834" y="0"/>
                  </a:moveTo>
                  <a:lnTo>
                    <a:pt x="2036902" y="0"/>
                  </a:lnTo>
                  <a:cubicBezTo>
                    <a:pt x="2064425" y="0"/>
                    <a:pt x="2086736" y="22311"/>
                    <a:pt x="2086736" y="49834"/>
                  </a:cubicBezTo>
                  <a:lnTo>
                    <a:pt x="2086736" y="529838"/>
                  </a:lnTo>
                  <a:cubicBezTo>
                    <a:pt x="2086736" y="557361"/>
                    <a:pt x="2064425" y="579672"/>
                    <a:pt x="2036902" y="579672"/>
                  </a:cubicBezTo>
                  <a:lnTo>
                    <a:pt x="49834" y="579672"/>
                  </a:lnTo>
                  <a:cubicBezTo>
                    <a:pt x="22311" y="579672"/>
                    <a:pt x="0" y="557361"/>
                    <a:pt x="0" y="529838"/>
                  </a:cubicBezTo>
                  <a:lnTo>
                    <a:pt x="0" y="49834"/>
                  </a:lnTo>
                  <a:cubicBezTo>
                    <a:pt x="0" y="22311"/>
                    <a:pt x="22311" y="0"/>
                    <a:pt x="49834" y="0"/>
                  </a:cubicBezTo>
                  <a:close/>
                </a:path>
              </a:pathLst>
            </a:custGeom>
            <a:solidFill>
              <a:srgbClr val="F2532E"/>
            </a:solidFill>
            <a:ln cap="rnd">
              <a:noFill/>
              <a:prstDash val="solid"/>
              <a:round/>
            </a:ln>
          </p:spPr>
        </p:sp>
        <p:sp>
          <p:nvSpPr>
            <p:cNvPr name="TextBox 8" id="8"/>
            <p:cNvSpPr txBox="true"/>
            <p:nvPr/>
          </p:nvSpPr>
          <p:spPr>
            <a:xfrm>
              <a:off x="0" y="-38100"/>
              <a:ext cx="2086736" cy="617772"/>
            </a:xfrm>
            <a:prstGeom prst="rect">
              <a:avLst/>
            </a:prstGeom>
          </p:spPr>
          <p:txBody>
            <a:bodyPr anchor="ctr" rtlCol="false" tIns="50800" lIns="50800" bIns="50800" rIns="50800"/>
            <a:lstStyle/>
            <a:p>
              <a:pPr algn="ctr">
                <a:lnSpc>
                  <a:spcPts val="2659"/>
                </a:lnSpc>
                <a:spcBef>
                  <a:spcPct val="0"/>
                </a:spcBef>
              </a:pPr>
            </a:p>
          </p:txBody>
        </p:sp>
      </p:grpSp>
      <p:sp>
        <p:nvSpPr>
          <p:cNvPr name="Freeform 9" id="9" descr="Handdrawn Organic Dollar Sign"/>
          <p:cNvSpPr/>
          <p:nvPr/>
        </p:nvSpPr>
        <p:spPr>
          <a:xfrm flipH="false" flipV="false" rot="1822502">
            <a:off x="7302547" y="1001299"/>
            <a:ext cx="1028556" cy="1773373"/>
          </a:xfrm>
          <a:custGeom>
            <a:avLst/>
            <a:gdLst/>
            <a:ahLst/>
            <a:cxnLst/>
            <a:rect r="r" b="b" t="t" l="l"/>
            <a:pathLst>
              <a:path h="1773373" w="1028556">
                <a:moveTo>
                  <a:pt x="0" y="0"/>
                </a:moveTo>
                <a:lnTo>
                  <a:pt x="1028557" y="0"/>
                </a:lnTo>
                <a:lnTo>
                  <a:pt x="1028557" y="1773373"/>
                </a:lnTo>
                <a:lnTo>
                  <a:pt x="0" y="177337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descr="Purple Playful Shape"/>
          <p:cNvSpPr/>
          <p:nvPr/>
        </p:nvSpPr>
        <p:spPr>
          <a:xfrm flipH="false" flipV="false" rot="2827224">
            <a:off x="-31368" y="9290291"/>
            <a:ext cx="1142939" cy="687841"/>
          </a:xfrm>
          <a:custGeom>
            <a:avLst/>
            <a:gdLst/>
            <a:ahLst/>
            <a:cxnLst/>
            <a:rect r="r" b="b" t="t" l="l"/>
            <a:pathLst>
              <a:path h="687841" w="1142939">
                <a:moveTo>
                  <a:pt x="0" y="0"/>
                </a:moveTo>
                <a:lnTo>
                  <a:pt x="1142939" y="0"/>
                </a:lnTo>
                <a:lnTo>
                  <a:pt x="1142939" y="687841"/>
                </a:lnTo>
                <a:lnTo>
                  <a:pt x="0" y="68784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11" id="11"/>
          <p:cNvGrpSpPr/>
          <p:nvPr/>
        </p:nvGrpSpPr>
        <p:grpSpPr>
          <a:xfrm rot="0">
            <a:off x="14411766" y="-2028138"/>
            <a:ext cx="3080455" cy="3080455"/>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C2547"/>
            </a:solidFill>
          </p:spPr>
        </p:sp>
        <p:sp>
          <p:nvSpPr>
            <p:cNvPr name="TextBox 13" id="13"/>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4" id="14" descr="Purple Playful Shape"/>
          <p:cNvSpPr/>
          <p:nvPr/>
        </p:nvSpPr>
        <p:spPr>
          <a:xfrm flipH="false" flipV="false" rot="-2700000">
            <a:off x="16687831" y="9076931"/>
            <a:ext cx="1142939" cy="687841"/>
          </a:xfrm>
          <a:custGeom>
            <a:avLst/>
            <a:gdLst/>
            <a:ahLst/>
            <a:cxnLst/>
            <a:rect r="r" b="b" t="t" l="l"/>
            <a:pathLst>
              <a:path h="687841" w="1142939">
                <a:moveTo>
                  <a:pt x="0" y="0"/>
                </a:moveTo>
                <a:lnTo>
                  <a:pt x="1142938" y="0"/>
                </a:lnTo>
                <a:lnTo>
                  <a:pt x="1142938" y="687841"/>
                </a:lnTo>
                <a:lnTo>
                  <a:pt x="0" y="68784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5" id="15"/>
          <p:cNvSpPr txBox="true"/>
          <p:nvPr/>
        </p:nvSpPr>
        <p:spPr>
          <a:xfrm rot="0">
            <a:off x="1443345" y="433056"/>
            <a:ext cx="6578585" cy="2457450"/>
          </a:xfrm>
          <a:prstGeom prst="rect">
            <a:avLst/>
          </a:prstGeom>
        </p:spPr>
        <p:txBody>
          <a:bodyPr anchor="t" rtlCol="false" tIns="0" lIns="0" bIns="0" rIns="0">
            <a:spAutoFit/>
          </a:bodyPr>
          <a:lstStyle/>
          <a:p>
            <a:pPr algn="l" marL="0" indent="0" lvl="0">
              <a:lnSpc>
                <a:spcPts val="9600"/>
              </a:lnSpc>
              <a:spcBef>
                <a:spcPct val="0"/>
              </a:spcBef>
            </a:pPr>
            <a:r>
              <a:rPr lang="en-US" sz="8000">
                <a:solidFill>
                  <a:srgbClr val="FCF5FF"/>
                </a:solidFill>
                <a:latin typeface="More Sugar"/>
                <a:ea typeface="More Sugar"/>
                <a:cs typeface="More Sugar"/>
                <a:sym typeface="More Sugar"/>
              </a:rPr>
              <a:t>Problem </a:t>
            </a:r>
          </a:p>
          <a:p>
            <a:pPr algn="l" marL="0" indent="0" lvl="0">
              <a:lnSpc>
                <a:spcPts val="9600"/>
              </a:lnSpc>
              <a:spcBef>
                <a:spcPct val="0"/>
              </a:spcBef>
            </a:pPr>
            <a:r>
              <a:rPr lang="en-US" sz="8000">
                <a:solidFill>
                  <a:srgbClr val="FCF5FF"/>
                </a:solidFill>
                <a:latin typeface="More Sugar"/>
                <a:ea typeface="More Sugar"/>
                <a:cs typeface="More Sugar"/>
                <a:sym typeface="More Sugar"/>
              </a:rPr>
              <a:t>Statement</a:t>
            </a:r>
          </a:p>
        </p:txBody>
      </p:sp>
      <p:sp>
        <p:nvSpPr>
          <p:cNvPr name="TextBox 16" id="16"/>
          <p:cNvSpPr txBox="true"/>
          <p:nvPr/>
        </p:nvSpPr>
        <p:spPr>
          <a:xfrm rot="0">
            <a:off x="9218787" y="1860877"/>
            <a:ext cx="9017487" cy="3924342"/>
          </a:xfrm>
          <a:prstGeom prst="rect">
            <a:avLst/>
          </a:prstGeom>
        </p:spPr>
        <p:txBody>
          <a:bodyPr anchor="t" rtlCol="false" tIns="0" lIns="0" bIns="0" rIns="0">
            <a:spAutoFit/>
          </a:bodyPr>
          <a:lstStyle/>
          <a:p>
            <a:pPr algn="l" marL="0" indent="0" lvl="0">
              <a:lnSpc>
                <a:spcPts val="4457"/>
              </a:lnSpc>
              <a:spcBef>
                <a:spcPct val="0"/>
              </a:spcBef>
            </a:pPr>
            <a:r>
              <a:rPr lang="en-US" sz="2971">
                <a:solidFill>
                  <a:srgbClr val="000000"/>
                </a:solidFill>
                <a:latin typeface="DM Sans"/>
                <a:ea typeface="DM Sans"/>
                <a:cs typeface="DM Sans"/>
                <a:sym typeface="DM Sans"/>
              </a:rPr>
              <a:t>"Navigating the complex landscape of tax </a:t>
            </a:r>
          </a:p>
          <a:p>
            <a:pPr algn="l" marL="0" indent="0" lvl="0">
              <a:lnSpc>
                <a:spcPts val="4457"/>
              </a:lnSpc>
              <a:spcBef>
                <a:spcPct val="0"/>
              </a:spcBef>
            </a:pPr>
            <a:r>
              <a:rPr lang="en-US" sz="2971">
                <a:solidFill>
                  <a:srgbClr val="000000"/>
                </a:solidFill>
                <a:latin typeface="DM Sans"/>
                <a:ea typeface="DM Sans"/>
                <a:cs typeface="DM Sans"/>
                <a:sym typeface="DM Sans"/>
              </a:rPr>
              <a:t>filing in India can be overwhelming for</a:t>
            </a:r>
          </a:p>
          <a:p>
            <a:pPr algn="l" marL="0" indent="0" lvl="0">
              <a:lnSpc>
                <a:spcPts val="4457"/>
              </a:lnSpc>
              <a:spcBef>
                <a:spcPct val="0"/>
              </a:spcBef>
            </a:pPr>
            <a:r>
              <a:rPr lang="en-US" sz="2971">
                <a:solidFill>
                  <a:srgbClr val="000000"/>
                </a:solidFill>
                <a:latin typeface="DM Sans"/>
                <a:ea typeface="DM Sans"/>
                <a:cs typeface="DM Sans"/>
                <a:sym typeface="DM Sans"/>
              </a:rPr>
              <a:t> individuals and small businesses. With multiple tax slabs, frequent regulatory changes, and intricate filing requirements, taxpayers often face confusion, errors, and missed deadlines, leading to penalties and financial stress.</a:t>
            </a:r>
          </a:p>
        </p:txBody>
      </p:sp>
      <p:sp>
        <p:nvSpPr>
          <p:cNvPr name="TextBox 17" id="17"/>
          <p:cNvSpPr txBox="true"/>
          <p:nvPr/>
        </p:nvSpPr>
        <p:spPr>
          <a:xfrm rot="0">
            <a:off x="9218787" y="5845322"/>
            <a:ext cx="8868450" cy="2782423"/>
          </a:xfrm>
          <a:prstGeom prst="rect">
            <a:avLst/>
          </a:prstGeom>
        </p:spPr>
        <p:txBody>
          <a:bodyPr anchor="t" rtlCol="false" tIns="0" lIns="0" bIns="0" rIns="0">
            <a:spAutoFit/>
          </a:bodyPr>
          <a:lstStyle/>
          <a:p>
            <a:pPr algn="l" marL="0" indent="0" lvl="0">
              <a:lnSpc>
                <a:spcPts val="4455"/>
              </a:lnSpc>
              <a:spcBef>
                <a:spcPct val="0"/>
              </a:spcBef>
            </a:pPr>
            <a:r>
              <a:rPr lang="en-US" sz="2970">
                <a:solidFill>
                  <a:srgbClr val="000000"/>
                </a:solidFill>
                <a:latin typeface="DM Sans"/>
                <a:ea typeface="DM Sans"/>
                <a:cs typeface="DM Sans"/>
                <a:sym typeface="DM Sans"/>
              </a:rPr>
              <a:t>In india rougly 400 crores in rupees goest to the government in form of late fees because of people not having an idea about the timings and not only that only 2.2% of indians pay taxes. (refrence: The Economic Times , ICICI Direct)</a:t>
            </a:r>
          </a:p>
        </p:txBody>
      </p:sp>
      <p:grpSp>
        <p:nvGrpSpPr>
          <p:cNvPr name="Group 18" id="18"/>
          <p:cNvGrpSpPr/>
          <p:nvPr/>
        </p:nvGrpSpPr>
        <p:grpSpPr>
          <a:xfrm rot="0">
            <a:off x="7486440" y="3865910"/>
            <a:ext cx="535490" cy="535490"/>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7625" cap="sq">
              <a:solidFill>
                <a:srgbClr val="3C2547"/>
              </a:solidFill>
              <a:prstDash val="lgDash"/>
              <a:miter/>
            </a:ln>
          </p:spPr>
        </p:sp>
        <p:sp>
          <p:nvSpPr>
            <p:cNvPr name="TextBox 20" id="20"/>
            <p:cNvSpPr txBox="true"/>
            <p:nvPr/>
          </p:nvSpPr>
          <p:spPr>
            <a:xfrm>
              <a:off x="76200" y="47625"/>
              <a:ext cx="660400" cy="688975"/>
            </a:xfrm>
            <a:prstGeom prst="rect">
              <a:avLst/>
            </a:prstGeom>
          </p:spPr>
          <p:txBody>
            <a:bodyPr anchor="ctr" rtlCol="false" tIns="45892" lIns="45892" bIns="45892" rIns="45892"/>
            <a:lstStyle/>
            <a:p>
              <a:pPr algn="ctr">
                <a:lnSpc>
                  <a:spcPts val="2403"/>
                </a:lnSpc>
              </a:pPr>
            </a:p>
          </p:txBody>
        </p:sp>
      </p:grpSp>
      <p:grpSp>
        <p:nvGrpSpPr>
          <p:cNvPr name="Group 21" id="21"/>
          <p:cNvGrpSpPr/>
          <p:nvPr/>
        </p:nvGrpSpPr>
        <p:grpSpPr>
          <a:xfrm rot="0">
            <a:off x="0" y="2929072"/>
            <a:ext cx="8927778" cy="5712292"/>
            <a:chOff x="0" y="0"/>
            <a:chExt cx="1322595" cy="846240"/>
          </a:xfrm>
        </p:grpSpPr>
        <p:sp>
          <p:nvSpPr>
            <p:cNvPr name="Freeform 22" id="22"/>
            <p:cNvSpPr/>
            <p:nvPr/>
          </p:nvSpPr>
          <p:spPr>
            <a:xfrm flipH="false" flipV="false" rot="0">
              <a:off x="0" y="0"/>
              <a:ext cx="1322595" cy="846240"/>
            </a:xfrm>
            <a:custGeom>
              <a:avLst/>
              <a:gdLst/>
              <a:ahLst/>
              <a:cxnLst/>
              <a:rect r="r" b="b" t="t" l="l"/>
              <a:pathLst>
                <a:path h="846240" w="1322595">
                  <a:moveTo>
                    <a:pt x="0" y="0"/>
                  </a:moveTo>
                  <a:lnTo>
                    <a:pt x="1322595" y="0"/>
                  </a:lnTo>
                  <a:lnTo>
                    <a:pt x="1322595" y="846240"/>
                  </a:lnTo>
                  <a:lnTo>
                    <a:pt x="0" y="846240"/>
                  </a:lnTo>
                  <a:close/>
                </a:path>
              </a:pathLst>
            </a:custGeom>
            <a:blipFill>
              <a:blip r:embed="rId8"/>
              <a:stretch>
                <a:fillRect l="0" t="-461" r="0" b="-461"/>
              </a:stretch>
            </a:blipFill>
          </p:spPr>
        </p:sp>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CF5FF"/>
        </a:solidFill>
      </p:bgPr>
    </p:bg>
    <p:spTree>
      <p:nvGrpSpPr>
        <p:cNvPr id="1" name=""/>
        <p:cNvGrpSpPr/>
        <p:nvPr/>
      </p:nvGrpSpPr>
      <p:grpSpPr>
        <a:xfrm>
          <a:off x="0" y="0"/>
          <a:ext cx="0" cy="0"/>
          <a:chOff x="0" y="0"/>
          <a:chExt cx="0" cy="0"/>
        </a:xfrm>
      </p:grpSpPr>
      <p:grpSp>
        <p:nvGrpSpPr>
          <p:cNvPr name="Group 2" id="2"/>
          <p:cNvGrpSpPr/>
          <p:nvPr/>
        </p:nvGrpSpPr>
        <p:grpSpPr>
          <a:xfrm rot="0">
            <a:off x="3187284" y="236240"/>
            <a:ext cx="8823577" cy="2200942"/>
            <a:chOff x="0" y="0"/>
            <a:chExt cx="2323905" cy="579672"/>
          </a:xfrm>
        </p:grpSpPr>
        <p:sp>
          <p:nvSpPr>
            <p:cNvPr name="Freeform 3" id="3"/>
            <p:cNvSpPr/>
            <p:nvPr/>
          </p:nvSpPr>
          <p:spPr>
            <a:xfrm flipH="false" flipV="false" rot="0">
              <a:off x="0" y="0"/>
              <a:ext cx="2323905" cy="579672"/>
            </a:xfrm>
            <a:custGeom>
              <a:avLst/>
              <a:gdLst/>
              <a:ahLst/>
              <a:cxnLst/>
              <a:rect r="r" b="b" t="t" l="l"/>
              <a:pathLst>
                <a:path h="579672" w="2323905">
                  <a:moveTo>
                    <a:pt x="44748" y="0"/>
                  </a:moveTo>
                  <a:lnTo>
                    <a:pt x="2279157" y="0"/>
                  </a:lnTo>
                  <a:cubicBezTo>
                    <a:pt x="2303871" y="0"/>
                    <a:pt x="2323905" y="20034"/>
                    <a:pt x="2323905" y="44748"/>
                  </a:cubicBezTo>
                  <a:lnTo>
                    <a:pt x="2323905" y="534924"/>
                  </a:lnTo>
                  <a:cubicBezTo>
                    <a:pt x="2323905" y="559638"/>
                    <a:pt x="2303871" y="579672"/>
                    <a:pt x="2279157" y="579672"/>
                  </a:cubicBezTo>
                  <a:lnTo>
                    <a:pt x="44748" y="579672"/>
                  </a:lnTo>
                  <a:cubicBezTo>
                    <a:pt x="20034" y="579672"/>
                    <a:pt x="0" y="559638"/>
                    <a:pt x="0" y="534924"/>
                  </a:cubicBezTo>
                  <a:lnTo>
                    <a:pt x="0" y="44748"/>
                  </a:lnTo>
                  <a:cubicBezTo>
                    <a:pt x="0" y="20034"/>
                    <a:pt x="20034" y="0"/>
                    <a:pt x="44748" y="0"/>
                  </a:cubicBezTo>
                  <a:close/>
                </a:path>
              </a:pathLst>
            </a:custGeom>
            <a:solidFill>
              <a:srgbClr val="F8E7D7"/>
            </a:solidFill>
            <a:ln cap="rnd">
              <a:noFill/>
              <a:prstDash val="solid"/>
              <a:round/>
            </a:ln>
          </p:spPr>
        </p:sp>
        <p:sp>
          <p:nvSpPr>
            <p:cNvPr name="TextBox 4" id="4"/>
            <p:cNvSpPr txBox="true"/>
            <p:nvPr/>
          </p:nvSpPr>
          <p:spPr>
            <a:xfrm>
              <a:off x="0" y="-38100"/>
              <a:ext cx="2323905" cy="617772"/>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3776005" y="267850"/>
            <a:ext cx="7746023" cy="2200942"/>
            <a:chOff x="0" y="0"/>
            <a:chExt cx="2040105" cy="579672"/>
          </a:xfrm>
        </p:grpSpPr>
        <p:sp>
          <p:nvSpPr>
            <p:cNvPr name="Freeform 6" id="6"/>
            <p:cNvSpPr/>
            <p:nvPr/>
          </p:nvSpPr>
          <p:spPr>
            <a:xfrm flipH="false" flipV="false" rot="0">
              <a:off x="0" y="0"/>
              <a:ext cx="2040105" cy="579672"/>
            </a:xfrm>
            <a:custGeom>
              <a:avLst/>
              <a:gdLst/>
              <a:ahLst/>
              <a:cxnLst/>
              <a:rect r="r" b="b" t="t" l="l"/>
              <a:pathLst>
                <a:path h="579672" w="2040105">
                  <a:moveTo>
                    <a:pt x="50973" y="0"/>
                  </a:moveTo>
                  <a:lnTo>
                    <a:pt x="1989132" y="0"/>
                  </a:lnTo>
                  <a:cubicBezTo>
                    <a:pt x="2017283" y="0"/>
                    <a:pt x="2040105" y="22821"/>
                    <a:pt x="2040105" y="50973"/>
                  </a:cubicBezTo>
                  <a:lnTo>
                    <a:pt x="2040105" y="528699"/>
                  </a:lnTo>
                  <a:cubicBezTo>
                    <a:pt x="2040105" y="542218"/>
                    <a:pt x="2034734" y="555183"/>
                    <a:pt x="2025175" y="564742"/>
                  </a:cubicBezTo>
                  <a:cubicBezTo>
                    <a:pt x="2015616" y="574302"/>
                    <a:pt x="2002651" y="579672"/>
                    <a:pt x="1989132" y="579672"/>
                  </a:cubicBezTo>
                  <a:lnTo>
                    <a:pt x="50973" y="579672"/>
                  </a:lnTo>
                  <a:cubicBezTo>
                    <a:pt x="22821" y="579672"/>
                    <a:pt x="0" y="556851"/>
                    <a:pt x="0" y="528699"/>
                  </a:cubicBezTo>
                  <a:lnTo>
                    <a:pt x="0" y="50973"/>
                  </a:lnTo>
                  <a:cubicBezTo>
                    <a:pt x="0" y="37454"/>
                    <a:pt x="5370" y="24489"/>
                    <a:pt x="14930" y="14930"/>
                  </a:cubicBezTo>
                  <a:cubicBezTo>
                    <a:pt x="24489" y="5370"/>
                    <a:pt x="37454" y="0"/>
                    <a:pt x="50973" y="0"/>
                  </a:cubicBezTo>
                  <a:close/>
                </a:path>
              </a:pathLst>
            </a:custGeom>
            <a:solidFill>
              <a:srgbClr val="F2532E"/>
            </a:solidFill>
            <a:ln cap="rnd">
              <a:noFill/>
              <a:prstDash val="solid"/>
              <a:round/>
            </a:ln>
          </p:spPr>
        </p:sp>
        <p:sp>
          <p:nvSpPr>
            <p:cNvPr name="TextBox 7" id="7"/>
            <p:cNvSpPr txBox="true"/>
            <p:nvPr/>
          </p:nvSpPr>
          <p:spPr>
            <a:xfrm>
              <a:off x="0" y="-38100"/>
              <a:ext cx="2040105" cy="617772"/>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271507" y="2621193"/>
            <a:ext cx="17772588" cy="7519383"/>
            <a:chOff x="0" y="0"/>
            <a:chExt cx="4680846" cy="1980414"/>
          </a:xfrm>
        </p:grpSpPr>
        <p:sp>
          <p:nvSpPr>
            <p:cNvPr name="Freeform 9" id="9"/>
            <p:cNvSpPr/>
            <p:nvPr/>
          </p:nvSpPr>
          <p:spPr>
            <a:xfrm flipH="false" flipV="false" rot="0">
              <a:off x="0" y="0"/>
              <a:ext cx="4680846" cy="1980414"/>
            </a:xfrm>
            <a:custGeom>
              <a:avLst/>
              <a:gdLst/>
              <a:ahLst/>
              <a:cxnLst/>
              <a:rect r="r" b="b" t="t" l="l"/>
              <a:pathLst>
                <a:path h="1980414" w="4680846">
                  <a:moveTo>
                    <a:pt x="22216" y="0"/>
                  </a:moveTo>
                  <a:lnTo>
                    <a:pt x="4658630" y="0"/>
                  </a:lnTo>
                  <a:cubicBezTo>
                    <a:pt x="4664522" y="0"/>
                    <a:pt x="4670173" y="2341"/>
                    <a:pt x="4674339" y="6507"/>
                  </a:cubicBezTo>
                  <a:cubicBezTo>
                    <a:pt x="4678506" y="10673"/>
                    <a:pt x="4680846" y="16324"/>
                    <a:pt x="4680846" y="22216"/>
                  </a:cubicBezTo>
                  <a:lnTo>
                    <a:pt x="4680846" y="1958198"/>
                  </a:lnTo>
                  <a:cubicBezTo>
                    <a:pt x="4680846" y="1964090"/>
                    <a:pt x="4678506" y="1969741"/>
                    <a:pt x="4674339" y="1973907"/>
                  </a:cubicBezTo>
                  <a:cubicBezTo>
                    <a:pt x="4670173" y="1978073"/>
                    <a:pt x="4664522" y="1980414"/>
                    <a:pt x="4658630" y="1980414"/>
                  </a:cubicBezTo>
                  <a:lnTo>
                    <a:pt x="22216" y="1980414"/>
                  </a:lnTo>
                  <a:cubicBezTo>
                    <a:pt x="16324" y="1980414"/>
                    <a:pt x="10673" y="1978073"/>
                    <a:pt x="6507" y="1973907"/>
                  </a:cubicBezTo>
                  <a:cubicBezTo>
                    <a:pt x="2341" y="1969741"/>
                    <a:pt x="0" y="1964090"/>
                    <a:pt x="0" y="1958198"/>
                  </a:cubicBezTo>
                  <a:lnTo>
                    <a:pt x="0" y="22216"/>
                  </a:lnTo>
                  <a:cubicBezTo>
                    <a:pt x="0" y="16324"/>
                    <a:pt x="2341" y="10673"/>
                    <a:pt x="6507" y="6507"/>
                  </a:cubicBezTo>
                  <a:cubicBezTo>
                    <a:pt x="10673" y="2341"/>
                    <a:pt x="16324" y="0"/>
                    <a:pt x="22216" y="0"/>
                  </a:cubicBezTo>
                  <a:close/>
                </a:path>
              </a:pathLst>
            </a:custGeom>
            <a:solidFill>
              <a:srgbClr val="F8E7D7"/>
            </a:solidFill>
            <a:ln cap="rnd">
              <a:noFill/>
              <a:prstDash val="solid"/>
              <a:round/>
            </a:ln>
          </p:spPr>
        </p:sp>
        <p:sp>
          <p:nvSpPr>
            <p:cNvPr name="TextBox 10" id="10"/>
            <p:cNvSpPr txBox="true"/>
            <p:nvPr/>
          </p:nvSpPr>
          <p:spPr>
            <a:xfrm>
              <a:off x="0" y="-38100"/>
              <a:ext cx="4680846" cy="2018514"/>
            </a:xfrm>
            <a:prstGeom prst="rect">
              <a:avLst/>
            </a:prstGeom>
          </p:spPr>
          <p:txBody>
            <a:bodyPr anchor="ctr" rtlCol="false" tIns="50800" lIns="50800" bIns="50800" rIns="50800"/>
            <a:lstStyle/>
            <a:p>
              <a:pPr algn="ctr">
                <a:lnSpc>
                  <a:spcPts val="2659"/>
                </a:lnSpc>
                <a:spcBef>
                  <a:spcPct val="0"/>
                </a:spcBef>
              </a:pPr>
            </a:p>
          </p:txBody>
        </p:sp>
      </p:grpSp>
      <p:sp>
        <p:nvSpPr>
          <p:cNvPr name="Freeform 11" id="11"/>
          <p:cNvSpPr/>
          <p:nvPr/>
        </p:nvSpPr>
        <p:spPr>
          <a:xfrm flipH="false" flipV="false" rot="0">
            <a:off x="13251016" y="668469"/>
            <a:ext cx="4444442" cy="15873006"/>
          </a:xfrm>
          <a:custGeom>
            <a:avLst/>
            <a:gdLst/>
            <a:ahLst/>
            <a:cxnLst/>
            <a:rect r="r" b="b" t="t" l="l"/>
            <a:pathLst>
              <a:path h="15873006" w="4444442">
                <a:moveTo>
                  <a:pt x="0" y="0"/>
                </a:moveTo>
                <a:lnTo>
                  <a:pt x="4444442" y="0"/>
                </a:lnTo>
                <a:lnTo>
                  <a:pt x="4444442" y="15873006"/>
                </a:lnTo>
                <a:lnTo>
                  <a:pt x="0" y="1587300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2" id="12"/>
          <p:cNvSpPr txBox="true"/>
          <p:nvPr/>
        </p:nvSpPr>
        <p:spPr>
          <a:xfrm rot="0">
            <a:off x="4238107" y="817459"/>
            <a:ext cx="6821818" cy="1158875"/>
          </a:xfrm>
          <a:prstGeom prst="rect">
            <a:avLst/>
          </a:prstGeom>
        </p:spPr>
        <p:txBody>
          <a:bodyPr anchor="t" rtlCol="false" tIns="0" lIns="0" bIns="0" rIns="0">
            <a:spAutoFit/>
          </a:bodyPr>
          <a:lstStyle/>
          <a:p>
            <a:pPr algn="ctr">
              <a:lnSpc>
                <a:spcPts val="8800"/>
              </a:lnSpc>
            </a:pPr>
            <a:r>
              <a:rPr lang="en-US" sz="8000">
                <a:solidFill>
                  <a:srgbClr val="FFFFFF"/>
                </a:solidFill>
                <a:latin typeface="More Sugar"/>
                <a:ea typeface="More Sugar"/>
                <a:cs typeface="More Sugar"/>
                <a:sym typeface="More Sugar"/>
              </a:rPr>
              <a:t>Solution</a:t>
            </a:r>
          </a:p>
        </p:txBody>
      </p:sp>
      <p:grpSp>
        <p:nvGrpSpPr>
          <p:cNvPr name="Group 13" id="13"/>
          <p:cNvGrpSpPr/>
          <p:nvPr/>
        </p:nvGrpSpPr>
        <p:grpSpPr>
          <a:xfrm rot="0">
            <a:off x="1866805" y="4450593"/>
            <a:ext cx="10610096" cy="1014497"/>
            <a:chOff x="0" y="0"/>
            <a:chExt cx="2794429" cy="267193"/>
          </a:xfrm>
        </p:grpSpPr>
        <p:sp>
          <p:nvSpPr>
            <p:cNvPr name="Freeform 14" id="14"/>
            <p:cNvSpPr/>
            <p:nvPr/>
          </p:nvSpPr>
          <p:spPr>
            <a:xfrm flipH="false" flipV="false" rot="0">
              <a:off x="0" y="0"/>
              <a:ext cx="2794429" cy="267193"/>
            </a:xfrm>
            <a:custGeom>
              <a:avLst/>
              <a:gdLst/>
              <a:ahLst/>
              <a:cxnLst/>
              <a:rect r="r" b="b" t="t" l="l"/>
              <a:pathLst>
                <a:path h="267193" w="2794429">
                  <a:moveTo>
                    <a:pt x="37213" y="0"/>
                  </a:moveTo>
                  <a:lnTo>
                    <a:pt x="2757215" y="0"/>
                  </a:lnTo>
                  <a:cubicBezTo>
                    <a:pt x="2767085" y="0"/>
                    <a:pt x="2776550" y="3921"/>
                    <a:pt x="2783529" y="10900"/>
                  </a:cubicBezTo>
                  <a:cubicBezTo>
                    <a:pt x="2790508" y="17878"/>
                    <a:pt x="2794429" y="27344"/>
                    <a:pt x="2794429" y="37213"/>
                  </a:cubicBezTo>
                  <a:lnTo>
                    <a:pt x="2794429" y="229979"/>
                  </a:lnTo>
                  <a:cubicBezTo>
                    <a:pt x="2794429" y="239849"/>
                    <a:pt x="2790508" y="249314"/>
                    <a:pt x="2783529" y="256293"/>
                  </a:cubicBezTo>
                  <a:cubicBezTo>
                    <a:pt x="2776550" y="263272"/>
                    <a:pt x="2767085" y="267193"/>
                    <a:pt x="2757215" y="267193"/>
                  </a:cubicBezTo>
                  <a:lnTo>
                    <a:pt x="37213" y="267193"/>
                  </a:lnTo>
                  <a:cubicBezTo>
                    <a:pt x="27344" y="267193"/>
                    <a:pt x="17878" y="263272"/>
                    <a:pt x="10900" y="256293"/>
                  </a:cubicBezTo>
                  <a:cubicBezTo>
                    <a:pt x="3921" y="249314"/>
                    <a:pt x="0" y="239849"/>
                    <a:pt x="0" y="229979"/>
                  </a:cubicBezTo>
                  <a:lnTo>
                    <a:pt x="0" y="37213"/>
                  </a:lnTo>
                  <a:cubicBezTo>
                    <a:pt x="0" y="27344"/>
                    <a:pt x="3921" y="17878"/>
                    <a:pt x="10900" y="10900"/>
                  </a:cubicBezTo>
                  <a:cubicBezTo>
                    <a:pt x="17878" y="3921"/>
                    <a:pt x="27344" y="0"/>
                    <a:pt x="37213" y="0"/>
                  </a:cubicBezTo>
                  <a:close/>
                </a:path>
              </a:pathLst>
            </a:custGeom>
            <a:solidFill>
              <a:srgbClr val="F2532E"/>
            </a:solidFill>
            <a:ln cap="rnd">
              <a:noFill/>
              <a:prstDash val="solid"/>
              <a:round/>
            </a:ln>
          </p:spPr>
        </p:sp>
        <p:sp>
          <p:nvSpPr>
            <p:cNvPr name="TextBox 15" id="15"/>
            <p:cNvSpPr txBox="true"/>
            <p:nvPr/>
          </p:nvSpPr>
          <p:spPr>
            <a:xfrm>
              <a:off x="0" y="-38100"/>
              <a:ext cx="2794429" cy="305293"/>
            </a:xfrm>
            <a:prstGeom prst="rect">
              <a:avLst/>
            </a:prstGeom>
          </p:spPr>
          <p:txBody>
            <a:bodyPr anchor="ctr" rtlCol="false" tIns="50800" lIns="50800" bIns="50800" rIns="50800"/>
            <a:lstStyle/>
            <a:p>
              <a:pPr algn="ctr">
                <a:lnSpc>
                  <a:spcPts val="2659"/>
                </a:lnSpc>
                <a:spcBef>
                  <a:spcPct val="0"/>
                </a:spcBef>
              </a:pPr>
            </a:p>
          </p:txBody>
        </p:sp>
      </p:grpSp>
      <p:grpSp>
        <p:nvGrpSpPr>
          <p:cNvPr name="Group 16" id="16"/>
          <p:cNvGrpSpPr/>
          <p:nvPr/>
        </p:nvGrpSpPr>
        <p:grpSpPr>
          <a:xfrm rot="0">
            <a:off x="686926" y="4399040"/>
            <a:ext cx="1029177" cy="1066050"/>
            <a:chOff x="0" y="0"/>
            <a:chExt cx="812800" cy="841921"/>
          </a:xfrm>
        </p:grpSpPr>
        <p:sp>
          <p:nvSpPr>
            <p:cNvPr name="Freeform 17" id="17"/>
            <p:cNvSpPr/>
            <p:nvPr/>
          </p:nvSpPr>
          <p:spPr>
            <a:xfrm flipH="false" flipV="false" rot="0">
              <a:off x="0" y="0"/>
              <a:ext cx="812800" cy="841921"/>
            </a:xfrm>
            <a:custGeom>
              <a:avLst/>
              <a:gdLst/>
              <a:ahLst/>
              <a:cxnLst/>
              <a:rect r="r" b="b" t="t" l="l"/>
              <a:pathLst>
                <a:path h="841921" w="812800">
                  <a:moveTo>
                    <a:pt x="406400" y="0"/>
                  </a:moveTo>
                  <a:cubicBezTo>
                    <a:pt x="181951" y="0"/>
                    <a:pt x="0" y="188470"/>
                    <a:pt x="0" y="420960"/>
                  </a:cubicBezTo>
                  <a:cubicBezTo>
                    <a:pt x="0" y="653450"/>
                    <a:pt x="181951" y="841921"/>
                    <a:pt x="406400" y="841921"/>
                  </a:cubicBezTo>
                  <a:cubicBezTo>
                    <a:pt x="630849" y="841921"/>
                    <a:pt x="812800" y="653450"/>
                    <a:pt x="812800" y="420960"/>
                  </a:cubicBezTo>
                  <a:cubicBezTo>
                    <a:pt x="812800" y="188470"/>
                    <a:pt x="630849" y="0"/>
                    <a:pt x="406400" y="0"/>
                  </a:cubicBezTo>
                  <a:close/>
                </a:path>
              </a:pathLst>
            </a:custGeom>
            <a:solidFill>
              <a:srgbClr val="F2532E"/>
            </a:solidFill>
          </p:spPr>
        </p:sp>
        <p:sp>
          <p:nvSpPr>
            <p:cNvPr name="TextBox 18" id="18"/>
            <p:cNvSpPr txBox="true"/>
            <p:nvPr/>
          </p:nvSpPr>
          <p:spPr>
            <a:xfrm>
              <a:off x="76200" y="2730"/>
              <a:ext cx="660400" cy="760261"/>
            </a:xfrm>
            <a:prstGeom prst="rect">
              <a:avLst/>
            </a:prstGeom>
          </p:spPr>
          <p:txBody>
            <a:bodyPr anchor="ctr" rtlCol="false" tIns="50800" lIns="50800" bIns="50800" rIns="50800"/>
            <a:lstStyle/>
            <a:p>
              <a:pPr algn="ctr">
                <a:lnSpc>
                  <a:spcPts val="5040"/>
                </a:lnSpc>
              </a:pPr>
              <a:r>
                <a:rPr lang="en-US" sz="3600">
                  <a:solidFill>
                    <a:srgbClr val="FFFFFF"/>
                  </a:solidFill>
                  <a:latin typeface="More Sugar"/>
                  <a:ea typeface="More Sugar"/>
                  <a:cs typeface="More Sugar"/>
                  <a:sym typeface="More Sugar"/>
                </a:rPr>
                <a:t>1</a:t>
              </a:r>
            </a:p>
          </p:txBody>
        </p:sp>
      </p:grpSp>
      <p:grpSp>
        <p:nvGrpSpPr>
          <p:cNvPr name="Group 19" id="19"/>
          <p:cNvGrpSpPr/>
          <p:nvPr/>
        </p:nvGrpSpPr>
        <p:grpSpPr>
          <a:xfrm rot="0">
            <a:off x="1866805" y="5701738"/>
            <a:ext cx="10322372" cy="1102923"/>
            <a:chOff x="0" y="0"/>
            <a:chExt cx="2718649" cy="290482"/>
          </a:xfrm>
        </p:grpSpPr>
        <p:sp>
          <p:nvSpPr>
            <p:cNvPr name="Freeform 20" id="20"/>
            <p:cNvSpPr/>
            <p:nvPr/>
          </p:nvSpPr>
          <p:spPr>
            <a:xfrm flipH="false" flipV="false" rot="0">
              <a:off x="0" y="0"/>
              <a:ext cx="2718649" cy="290482"/>
            </a:xfrm>
            <a:custGeom>
              <a:avLst/>
              <a:gdLst/>
              <a:ahLst/>
              <a:cxnLst/>
              <a:rect r="r" b="b" t="t" l="l"/>
              <a:pathLst>
                <a:path h="290482" w="2718649">
                  <a:moveTo>
                    <a:pt x="38251" y="0"/>
                  </a:moveTo>
                  <a:lnTo>
                    <a:pt x="2680399" y="0"/>
                  </a:lnTo>
                  <a:cubicBezTo>
                    <a:pt x="2690543" y="0"/>
                    <a:pt x="2700273" y="4030"/>
                    <a:pt x="2707446" y="11203"/>
                  </a:cubicBezTo>
                  <a:cubicBezTo>
                    <a:pt x="2714619" y="18377"/>
                    <a:pt x="2718649" y="28106"/>
                    <a:pt x="2718649" y="38251"/>
                  </a:cubicBezTo>
                  <a:lnTo>
                    <a:pt x="2718649" y="252231"/>
                  </a:lnTo>
                  <a:cubicBezTo>
                    <a:pt x="2718649" y="262376"/>
                    <a:pt x="2714619" y="272105"/>
                    <a:pt x="2707446" y="279278"/>
                  </a:cubicBezTo>
                  <a:cubicBezTo>
                    <a:pt x="2700273" y="286452"/>
                    <a:pt x="2690543" y="290482"/>
                    <a:pt x="2680399" y="290482"/>
                  </a:cubicBezTo>
                  <a:lnTo>
                    <a:pt x="38251" y="290482"/>
                  </a:lnTo>
                  <a:cubicBezTo>
                    <a:pt x="28106" y="290482"/>
                    <a:pt x="18377" y="286452"/>
                    <a:pt x="11203" y="279278"/>
                  </a:cubicBezTo>
                  <a:cubicBezTo>
                    <a:pt x="4030" y="272105"/>
                    <a:pt x="0" y="262376"/>
                    <a:pt x="0" y="252231"/>
                  </a:cubicBezTo>
                  <a:lnTo>
                    <a:pt x="0" y="38251"/>
                  </a:lnTo>
                  <a:cubicBezTo>
                    <a:pt x="0" y="28106"/>
                    <a:pt x="4030" y="18377"/>
                    <a:pt x="11203" y="11203"/>
                  </a:cubicBezTo>
                  <a:cubicBezTo>
                    <a:pt x="18377" y="4030"/>
                    <a:pt x="28106" y="0"/>
                    <a:pt x="38251" y="0"/>
                  </a:cubicBezTo>
                  <a:close/>
                </a:path>
              </a:pathLst>
            </a:custGeom>
            <a:solidFill>
              <a:srgbClr val="F2532E"/>
            </a:solidFill>
            <a:ln cap="rnd">
              <a:noFill/>
              <a:prstDash val="solid"/>
              <a:round/>
            </a:ln>
          </p:spPr>
        </p:sp>
        <p:sp>
          <p:nvSpPr>
            <p:cNvPr name="TextBox 21" id="21"/>
            <p:cNvSpPr txBox="true"/>
            <p:nvPr/>
          </p:nvSpPr>
          <p:spPr>
            <a:xfrm>
              <a:off x="0" y="-38100"/>
              <a:ext cx="2718649" cy="328582"/>
            </a:xfrm>
            <a:prstGeom prst="rect">
              <a:avLst/>
            </a:prstGeom>
          </p:spPr>
          <p:txBody>
            <a:bodyPr anchor="ctr" rtlCol="false" tIns="50800" lIns="50800" bIns="50800" rIns="50800"/>
            <a:lstStyle/>
            <a:p>
              <a:pPr algn="ctr">
                <a:lnSpc>
                  <a:spcPts val="2659"/>
                </a:lnSpc>
                <a:spcBef>
                  <a:spcPct val="0"/>
                </a:spcBef>
              </a:pPr>
            </a:p>
          </p:txBody>
        </p:sp>
      </p:grpSp>
      <p:grpSp>
        <p:nvGrpSpPr>
          <p:cNvPr name="Group 22" id="22"/>
          <p:cNvGrpSpPr/>
          <p:nvPr/>
        </p:nvGrpSpPr>
        <p:grpSpPr>
          <a:xfrm rot="0">
            <a:off x="686926" y="5738611"/>
            <a:ext cx="1029177" cy="1066050"/>
            <a:chOff x="0" y="0"/>
            <a:chExt cx="812800" cy="841921"/>
          </a:xfrm>
        </p:grpSpPr>
        <p:sp>
          <p:nvSpPr>
            <p:cNvPr name="Freeform 23" id="23"/>
            <p:cNvSpPr/>
            <p:nvPr/>
          </p:nvSpPr>
          <p:spPr>
            <a:xfrm flipH="false" flipV="false" rot="0">
              <a:off x="0" y="0"/>
              <a:ext cx="812800" cy="841921"/>
            </a:xfrm>
            <a:custGeom>
              <a:avLst/>
              <a:gdLst/>
              <a:ahLst/>
              <a:cxnLst/>
              <a:rect r="r" b="b" t="t" l="l"/>
              <a:pathLst>
                <a:path h="841921" w="812800">
                  <a:moveTo>
                    <a:pt x="406400" y="0"/>
                  </a:moveTo>
                  <a:cubicBezTo>
                    <a:pt x="181951" y="0"/>
                    <a:pt x="0" y="188470"/>
                    <a:pt x="0" y="420960"/>
                  </a:cubicBezTo>
                  <a:cubicBezTo>
                    <a:pt x="0" y="653450"/>
                    <a:pt x="181951" y="841921"/>
                    <a:pt x="406400" y="841921"/>
                  </a:cubicBezTo>
                  <a:cubicBezTo>
                    <a:pt x="630849" y="841921"/>
                    <a:pt x="812800" y="653450"/>
                    <a:pt x="812800" y="420960"/>
                  </a:cubicBezTo>
                  <a:cubicBezTo>
                    <a:pt x="812800" y="188470"/>
                    <a:pt x="630849" y="0"/>
                    <a:pt x="406400" y="0"/>
                  </a:cubicBezTo>
                  <a:close/>
                </a:path>
              </a:pathLst>
            </a:custGeom>
            <a:solidFill>
              <a:srgbClr val="F2532E"/>
            </a:solidFill>
          </p:spPr>
        </p:sp>
        <p:sp>
          <p:nvSpPr>
            <p:cNvPr name="TextBox 24" id="24"/>
            <p:cNvSpPr txBox="true"/>
            <p:nvPr/>
          </p:nvSpPr>
          <p:spPr>
            <a:xfrm>
              <a:off x="76200" y="2730"/>
              <a:ext cx="660400" cy="760261"/>
            </a:xfrm>
            <a:prstGeom prst="rect">
              <a:avLst/>
            </a:prstGeom>
          </p:spPr>
          <p:txBody>
            <a:bodyPr anchor="ctr" rtlCol="false" tIns="50800" lIns="50800" bIns="50800" rIns="50800"/>
            <a:lstStyle/>
            <a:p>
              <a:pPr algn="ctr">
                <a:lnSpc>
                  <a:spcPts val="5040"/>
                </a:lnSpc>
              </a:pPr>
              <a:r>
                <a:rPr lang="en-US" sz="3600">
                  <a:solidFill>
                    <a:srgbClr val="FFFFFF"/>
                  </a:solidFill>
                  <a:latin typeface="More Sugar"/>
                  <a:ea typeface="More Sugar"/>
                  <a:cs typeface="More Sugar"/>
                  <a:sym typeface="More Sugar"/>
                </a:rPr>
                <a:t>2</a:t>
              </a:r>
            </a:p>
          </p:txBody>
        </p:sp>
      </p:grpSp>
      <p:sp>
        <p:nvSpPr>
          <p:cNvPr name="TextBox 25" id="25"/>
          <p:cNvSpPr txBox="true"/>
          <p:nvPr/>
        </p:nvSpPr>
        <p:spPr>
          <a:xfrm rot="0">
            <a:off x="686926" y="2611668"/>
            <a:ext cx="12421214" cy="1685925"/>
          </a:xfrm>
          <a:prstGeom prst="rect">
            <a:avLst/>
          </a:prstGeom>
        </p:spPr>
        <p:txBody>
          <a:bodyPr anchor="t" rtlCol="false" tIns="0" lIns="0" bIns="0" rIns="0">
            <a:spAutoFit/>
          </a:bodyPr>
          <a:lstStyle/>
          <a:p>
            <a:pPr algn="l">
              <a:lnSpc>
                <a:spcPts val="3358"/>
              </a:lnSpc>
            </a:pPr>
            <a:r>
              <a:rPr lang="en-US" sz="2799">
                <a:solidFill>
                  <a:srgbClr val="000000"/>
                </a:solidFill>
                <a:latin typeface="Quicksand Bold"/>
                <a:ea typeface="Quicksand Bold"/>
                <a:cs typeface="Quicksand Bold"/>
                <a:sym typeface="Quicksand Bold"/>
              </a:rPr>
              <a:t>We are excited to introduce our new website Money$sparta, designed specifically to address and simplify India’s complex tax landscape.Money$parta one-stop solution for all tax-related issues in India. Here’s how we make it easier</a:t>
            </a:r>
          </a:p>
        </p:txBody>
      </p:sp>
      <p:sp>
        <p:nvSpPr>
          <p:cNvPr name="TextBox 26" id="26"/>
          <p:cNvSpPr txBox="true"/>
          <p:nvPr/>
        </p:nvSpPr>
        <p:spPr>
          <a:xfrm rot="0">
            <a:off x="2092508" y="4469043"/>
            <a:ext cx="10384394" cy="923925"/>
          </a:xfrm>
          <a:prstGeom prst="rect">
            <a:avLst/>
          </a:prstGeom>
        </p:spPr>
        <p:txBody>
          <a:bodyPr anchor="t" rtlCol="false" tIns="0" lIns="0" bIns="0" rIns="0">
            <a:spAutoFit/>
          </a:bodyPr>
          <a:lstStyle/>
          <a:p>
            <a:pPr algn="l">
              <a:lnSpc>
                <a:spcPts val="3600"/>
              </a:lnSpc>
            </a:pPr>
            <a:r>
              <a:rPr lang="en-US" sz="3000">
                <a:solidFill>
                  <a:srgbClr val="FFFFFF"/>
                </a:solidFill>
                <a:latin typeface="Quicksand Bold"/>
                <a:ea typeface="Quicksand Bold"/>
                <a:cs typeface="Quicksand Bold"/>
                <a:sym typeface="Quicksand Bold"/>
              </a:rPr>
              <a:t>Clear Tax Guides: We provide easy-to-understand information on various taxes like income tax and GST.</a:t>
            </a:r>
          </a:p>
        </p:txBody>
      </p:sp>
      <p:sp>
        <p:nvSpPr>
          <p:cNvPr name="TextBox 27" id="27"/>
          <p:cNvSpPr txBox="true"/>
          <p:nvPr/>
        </p:nvSpPr>
        <p:spPr>
          <a:xfrm rot="0">
            <a:off x="2092508" y="5804911"/>
            <a:ext cx="7851563" cy="923925"/>
          </a:xfrm>
          <a:prstGeom prst="rect">
            <a:avLst/>
          </a:prstGeom>
        </p:spPr>
        <p:txBody>
          <a:bodyPr anchor="t" rtlCol="false" tIns="0" lIns="0" bIns="0" rIns="0">
            <a:spAutoFit/>
          </a:bodyPr>
          <a:lstStyle/>
          <a:p>
            <a:pPr algn="l">
              <a:lnSpc>
                <a:spcPts val="3600"/>
              </a:lnSpc>
            </a:pPr>
            <a:r>
              <a:rPr lang="en-US" sz="3000">
                <a:solidFill>
                  <a:srgbClr val="FFFFFF"/>
                </a:solidFill>
                <a:latin typeface="Quicksand Bold"/>
                <a:ea typeface="Quicksand Bold"/>
                <a:cs typeface="Quicksand Bold"/>
                <a:sym typeface="Quicksand Bold"/>
              </a:rPr>
              <a:t>Quick Calculations: Automated tools help you calculate your taxes accurately.</a:t>
            </a:r>
          </a:p>
        </p:txBody>
      </p:sp>
      <p:sp>
        <p:nvSpPr>
          <p:cNvPr name="Freeform 28" id="28"/>
          <p:cNvSpPr/>
          <p:nvPr/>
        </p:nvSpPr>
        <p:spPr>
          <a:xfrm flipH="false" flipV="false" rot="-2540231">
            <a:off x="-184185" y="499502"/>
            <a:ext cx="1742222" cy="668578"/>
          </a:xfrm>
          <a:custGeom>
            <a:avLst/>
            <a:gdLst/>
            <a:ahLst/>
            <a:cxnLst/>
            <a:rect r="r" b="b" t="t" l="l"/>
            <a:pathLst>
              <a:path h="668578" w="1742222">
                <a:moveTo>
                  <a:pt x="0" y="0"/>
                </a:moveTo>
                <a:lnTo>
                  <a:pt x="1742223" y="0"/>
                </a:lnTo>
                <a:lnTo>
                  <a:pt x="1742223" y="668578"/>
                </a:lnTo>
                <a:lnTo>
                  <a:pt x="0" y="66857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9" id="29"/>
          <p:cNvSpPr/>
          <p:nvPr/>
        </p:nvSpPr>
        <p:spPr>
          <a:xfrm flipH="false" flipV="false" rot="1798380">
            <a:off x="167595" y="9444259"/>
            <a:ext cx="1038663" cy="625086"/>
          </a:xfrm>
          <a:custGeom>
            <a:avLst/>
            <a:gdLst/>
            <a:ahLst/>
            <a:cxnLst/>
            <a:rect r="r" b="b" t="t" l="l"/>
            <a:pathLst>
              <a:path h="625086" w="1038663">
                <a:moveTo>
                  <a:pt x="0" y="0"/>
                </a:moveTo>
                <a:lnTo>
                  <a:pt x="1038663" y="0"/>
                </a:lnTo>
                <a:lnTo>
                  <a:pt x="1038663" y="625086"/>
                </a:lnTo>
                <a:lnTo>
                  <a:pt x="0" y="62508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30" id="30"/>
          <p:cNvGrpSpPr/>
          <p:nvPr/>
        </p:nvGrpSpPr>
        <p:grpSpPr>
          <a:xfrm rot="0">
            <a:off x="16804068" y="6579139"/>
            <a:ext cx="2062706" cy="2062706"/>
            <a:chOff x="0" y="0"/>
            <a:chExt cx="812800" cy="812800"/>
          </a:xfrm>
        </p:grpSpPr>
        <p:sp>
          <p:nvSpPr>
            <p:cNvPr name="Freeform 31" id="3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29F02"/>
            </a:solidFill>
          </p:spPr>
        </p:sp>
        <p:sp>
          <p:nvSpPr>
            <p:cNvPr name="TextBox 32" id="32"/>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33" id="33"/>
          <p:cNvSpPr/>
          <p:nvPr/>
        </p:nvSpPr>
        <p:spPr>
          <a:xfrm flipH="false" flipV="false" rot="-7603079">
            <a:off x="17207641" y="355926"/>
            <a:ext cx="1038663" cy="625086"/>
          </a:xfrm>
          <a:custGeom>
            <a:avLst/>
            <a:gdLst/>
            <a:ahLst/>
            <a:cxnLst/>
            <a:rect r="r" b="b" t="t" l="l"/>
            <a:pathLst>
              <a:path h="625086" w="1038663">
                <a:moveTo>
                  <a:pt x="0" y="0"/>
                </a:moveTo>
                <a:lnTo>
                  <a:pt x="1038663" y="0"/>
                </a:lnTo>
                <a:lnTo>
                  <a:pt x="1038663" y="625086"/>
                </a:lnTo>
                <a:lnTo>
                  <a:pt x="0" y="62508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34" id="34"/>
          <p:cNvSpPr/>
          <p:nvPr/>
        </p:nvSpPr>
        <p:spPr>
          <a:xfrm flipH="false" flipV="false" rot="511859">
            <a:off x="13743745" y="3061629"/>
            <a:ext cx="461405" cy="795527"/>
          </a:xfrm>
          <a:custGeom>
            <a:avLst/>
            <a:gdLst/>
            <a:ahLst/>
            <a:cxnLst/>
            <a:rect r="r" b="b" t="t" l="l"/>
            <a:pathLst>
              <a:path h="795527" w="461405">
                <a:moveTo>
                  <a:pt x="0" y="0"/>
                </a:moveTo>
                <a:lnTo>
                  <a:pt x="461405" y="0"/>
                </a:lnTo>
                <a:lnTo>
                  <a:pt x="461405" y="795527"/>
                </a:lnTo>
                <a:lnTo>
                  <a:pt x="0" y="79552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35" id="35"/>
          <p:cNvGrpSpPr/>
          <p:nvPr/>
        </p:nvGrpSpPr>
        <p:grpSpPr>
          <a:xfrm rot="0">
            <a:off x="701381" y="7121440"/>
            <a:ext cx="1029177" cy="1066050"/>
            <a:chOff x="0" y="0"/>
            <a:chExt cx="812800" cy="841921"/>
          </a:xfrm>
        </p:grpSpPr>
        <p:sp>
          <p:nvSpPr>
            <p:cNvPr name="Freeform 36" id="36"/>
            <p:cNvSpPr/>
            <p:nvPr/>
          </p:nvSpPr>
          <p:spPr>
            <a:xfrm flipH="false" flipV="false" rot="0">
              <a:off x="0" y="0"/>
              <a:ext cx="812800" cy="841921"/>
            </a:xfrm>
            <a:custGeom>
              <a:avLst/>
              <a:gdLst/>
              <a:ahLst/>
              <a:cxnLst/>
              <a:rect r="r" b="b" t="t" l="l"/>
              <a:pathLst>
                <a:path h="841921" w="812800">
                  <a:moveTo>
                    <a:pt x="406400" y="0"/>
                  </a:moveTo>
                  <a:cubicBezTo>
                    <a:pt x="181951" y="0"/>
                    <a:pt x="0" y="188470"/>
                    <a:pt x="0" y="420960"/>
                  </a:cubicBezTo>
                  <a:cubicBezTo>
                    <a:pt x="0" y="653450"/>
                    <a:pt x="181951" y="841921"/>
                    <a:pt x="406400" y="841921"/>
                  </a:cubicBezTo>
                  <a:cubicBezTo>
                    <a:pt x="630849" y="841921"/>
                    <a:pt x="812800" y="653450"/>
                    <a:pt x="812800" y="420960"/>
                  </a:cubicBezTo>
                  <a:cubicBezTo>
                    <a:pt x="812800" y="188470"/>
                    <a:pt x="630849" y="0"/>
                    <a:pt x="406400" y="0"/>
                  </a:cubicBezTo>
                  <a:close/>
                </a:path>
              </a:pathLst>
            </a:custGeom>
            <a:solidFill>
              <a:srgbClr val="F2532E"/>
            </a:solidFill>
          </p:spPr>
        </p:sp>
        <p:sp>
          <p:nvSpPr>
            <p:cNvPr name="TextBox 37" id="37"/>
            <p:cNvSpPr txBox="true"/>
            <p:nvPr/>
          </p:nvSpPr>
          <p:spPr>
            <a:xfrm>
              <a:off x="76200" y="2730"/>
              <a:ext cx="660400" cy="760261"/>
            </a:xfrm>
            <a:prstGeom prst="rect">
              <a:avLst/>
            </a:prstGeom>
          </p:spPr>
          <p:txBody>
            <a:bodyPr anchor="ctr" rtlCol="false" tIns="50800" lIns="50800" bIns="50800" rIns="50800"/>
            <a:lstStyle/>
            <a:p>
              <a:pPr algn="ctr">
                <a:lnSpc>
                  <a:spcPts val="5040"/>
                </a:lnSpc>
              </a:pPr>
              <a:r>
                <a:rPr lang="en-US" sz="3600">
                  <a:solidFill>
                    <a:srgbClr val="FFFFFF"/>
                  </a:solidFill>
                  <a:latin typeface="More Sugar"/>
                  <a:ea typeface="More Sugar"/>
                  <a:cs typeface="More Sugar"/>
                  <a:sym typeface="More Sugar"/>
                </a:rPr>
                <a:t>3</a:t>
              </a:r>
            </a:p>
          </p:txBody>
        </p:sp>
      </p:grpSp>
      <p:grpSp>
        <p:nvGrpSpPr>
          <p:cNvPr name="Group 38" id="38"/>
          <p:cNvGrpSpPr/>
          <p:nvPr/>
        </p:nvGrpSpPr>
        <p:grpSpPr>
          <a:xfrm rot="0">
            <a:off x="1821085" y="7110211"/>
            <a:ext cx="10655816" cy="1029177"/>
            <a:chOff x="0" y="0"/>
            <a:chExt cx="2806470" cy="271059"/>
          </a:xfrm>
        </p:grpSpPr>
        <p:sp>
          <p:nvSpPr>
            <p:cNvPr name="Freeform 39" id="39"/>
            <p:cNvSpPr/>
            <p:nvPr/>
          </p:nvSpPr>
          <p:spPr>
            <a:xfrm flipH="false" flipV="false" rot="0">
              <a:off x="0" y="0"/>
              <a:ext cx="2806470" cy="271059"/>
            </a:xfrm>
            <a:custGeom>
              <a:avLst/>
              <a:gdLst/>
              <a:ahLst/>
              <a:cxnLst/>
              <a:rect r="r" b="b" t="t" l="l"/>
              <a:pathLst>
                <a:path h="271059" w="2806470">
                  <a:moveTo>
                    <a:pt x="37054" y="0"/>
                  </a:moveTo>
                  <a:lnTo>
                    <a:pt x="2769416" y="0"/>
                  </a:lnTo>
                  <a:cubicBezTo>
                    <a:pt x="2779244" y="0"/>
                    <a:pt x="2788669" y="3904"/>
                    <a:pt x="2795617" y="10853"/>
                  </a:cubicBezTo>
                  <a:cubicBezTo>
                    <a:pt x="2802566" y="17802"/>
                    <a:pt x="2806470" y="27226"/>
                    <a:pt x="2806470" y="37054"/>
                  </a:cubicBezTo>
                  <a:lnTo>
                    <a:pt x="2806470" y="234005"/>
                  </a:lnTo>
                  <a:cubicBezTo>
                    <a:pt x="2806470" y="254469"/>
                    <a:pt x="2789881" y="271059"/>
                    <a:pt x="2769416" y="271059"/>
                  </a:cubicBezTo>
                  <a:lnTo>
                    <a:pt x="37054" y="271059"/>
                  </a:lnTo>
                  <a:cubicBezTo>
                    <a:pt x="16590" y="271059"/>
                    <a:pt x="0" y="254469"/>
                    <a:pt x="0" y="234005"/>
                  </a:cubicBezTo>
                  <a:lnTo>
                    <a:pt x="0" y="37054"/>
                  </a:lnTo>
                  <a:cubicBezTo>
                    <a:pt x="0" y="16590"/>
                    <a:pt x="16590" y="0"/>
                    <a:pt x="37054" y="0"/>
                  </a:cubicBezTo>
                  <a:close/>
                </a:path>
              </a:pathLst>
            </a:custGeom>
            <a:solidFill>
              <a:srgbClr val="F2532E"/>
            </a:solidFill>
            <a:ln cap="rnd">
              <a:noFill/>
              <a:prstDash val="solid"/>
              <a:round/>
            </a:ln>
          </p:spPr>
        </p:sp>
        <p:sp>
          <p:nvSpPr>
            <p:cNvPr name="TextBox 40" id="40"/>
            <p:cNvSpPr txBox="true"/>
            <p:nvPr/>
          </p:nvSpPr>
          <p:spPr>
            <a:xfrm>
              <a:off x="0" y="-38100"/>
              <a:ext cx="2806470" cy="309159"/>
            </a:xfrm>
            <a:prstGeom prst="rect">
              <a:avLst/>
            </a:prstGeom>
          </p:spPr>
          <p:txBody>
            <a:bodyPr anchor="ctr" rtlCol="false" tIns="50800" lIns="50800" bIns="50800" rIns="50800"/>
            <a:lstStyle/>
            <a:p>
              <a:pPr algn="ctr">
                <a:lnSpc>
                  <a:spcPts val="2659"/>
                </a:lnSpc>
                <a:spcBef>
                  <a:spcPct val="0"/>
                </a:spcBef>
              </a:pPr>
            </a:p>
          </p:txBody>
        </p:sp>
      </p:grpSp>
      <p:sp>
        <p:nvSpPr>
          <p:cNvPr name="TextBox 41" id="41"/>
          <p:cNvSpPr txBox="true"/>
          <p:nvPr/>
        </p:nvSpPr>
        <p:spPr>
          <a:xfrm rot="0">
            <a:off x="2092508" y="7143767"/>
            <a:ext cx="10479169" cy="923925"/>
          </a:xfrm>
          <a:prstGeom prst="rect">
            <a:avLst/>
          </a:prstGeom>
        </p:spPr>
        <p:txBody>
          <a:bodyPr anchor="t" rtlCol="false" tIns="0" lIns="0" bIns="0" rIns="0">
            <a:spAutoFit/>
          </a:bodyPr>
          <a:lstStyle/>
          <a:p>
            <a:pPr algn="l" marL="0" indent="0" lvl="0">
              <a:lnSpc>
                <a:spcPts val="3600"/>
              </a:lnSpc>
              <a:spcBef>
                <a:spcPct val="0"/>
              </a:spcBef>
            </a:pPr>
            <a:r>
              <a:rPr lang="en-US" sz="3000" strike="noStrike" u="none">
                <a:solidFill>
                  <a:srgbClr val="FFFFFF"/>
                </a:solidFill>
                <a:latin typeface="Quicksand Bold"/>
                <a:ea typeface="Quicksand Bold"/>
                <a:cs typeface="Quicksand Bold"/>
                <a:sym typeface="Quicksand Bold"/>
              </a:rPr>
              <a:t>Easy Filing: Our streamlined process simplifies filing taxes, saving you time and effort.</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CF5FF"/>
        </a:solidFill>
      </p:bgPr>
    </p:bg>
    <p:spTree>
      <p:nvGrpSpPr>
        <p:cNvPr id="1" name=""/>
        <p:cNvGrpSpPr/>
        <p:nvPr/>
      </p:nvGrpSpPr>
      <p:grpSpPr>
        <a:xfrm>
          <a:off x="0" y="0"/>
          <a:ext cx="0" cy="0"/>
          <a:chOff x="0" y="0"/>
          <a:chExt cx="0" cy="0"/>
        </a:xfrm>
      </p:grpSpPr>
      <p:grpSp>
        <p:nvGrpSpPr>
          <p:cNvPr name="Group 2" id="2"/>
          <p:cNvGrpSpPr/>
          <p:nvPr/>
        </p:nvGrpSpPr>
        <p:grpSpPr>
          <a:xfrm rot="0">
            <a:off x="219606" y="2149118"/>
            <a:ext cx="17772588" cy="7607685"/>
            <a:chOff x="0" y="0"/>
            <a:chExt cx="4680846" cy="2003670"/>
          </a:xfrm>
        </p:grpSpPr>
        <p:sp>
          <p:nvSpPr>
            <p:cNvPr name="Freeform 3" id="3"/>
            <p:cNvSpPr/>
            <p:nvPr/>
          </p:nvSpPr>
          <p:spPr>
            <a:xfrm flipH="false" flipV="false" rot="0">
              <a:off x="0" y="0"/>
              <a:ext cx="4680846" cy="2003670"/>
            </a:xfrm>
            <a:custGeom>
              <a:avLst/>
              <a:gdLst/>
              <a:ahLst/>
              <a:cxnLst/>
              <a:rect r="r" b="b" t="t" l="l"/>
              <a:pathLst>
                <a:path h="2003670" w="4680846">
                  <a:moveTo>
                    <a:pt x="22216" y="0"/>
                  </a:moveTo>
                  <a:lnTo>
                    <a:pt x="4658630" y="0"/>
                  </a:lnTo>
                  <a:cubicBezTo>
                    <a:pt x="4664522" y="0"/>
                    <a:pt x="4670173" y="2341"/>
                    <a:pt x="4674339" y="6507"/>
                  </a:cubicBezTo>
                  <a:cubicBezTo>
                    <a:pt x="4678506" y="10673"/>
                    <a:pt x="4680846" y="16324"/>
                    <a:pt x="4680846" y="22216"/>
                  </a:cubicBezTo>
                  <a:lnTo>
                    <a:pt x="4680846" y="1981454"/>
                  </a:lnTo>
                  <a:cubicBezTo>
                    <a:pt x="4680846" y="1987346"/>
                    <a:pt x="4678506" y="1992997"/>
                    <a:pt x="4674339" y="1997163"/>
                  </a:cubicBezTo>
                  <a:cubicBezTo>
                    <a:pt x="4670173" y="2001329"/>
                    <a:pt x="4664522" y="2003670"/>
                    <a:pt x="4658630" y="2003670"/>
                  </a:cubicBezTo>
                  <a:lnTo>
                    <a:pt x="22216" y="2003670"/>
                  </a:lnTo>
                  <a:cubicBezTo>
                    <a:pt x="16324" y="2003670"/>
                    <a:pt x="10673" y="2001329"/>
                    <a:pt x="6507" y="1997163"/>
                  </a:cubicBezTo>
                  <a:cubicBezTo>
                    <a:pt x="2341" y="1992997"/>
                    <a:pt x="0" y="1987346"/>
                    <a:pt x="0" y="1981454"/>
                  </a:cubicBezTo>
                  <a:lnTo>
                    <a:pt x="0" y="22216"/>
                  </a:lnTo>
                  <a:cubicBezTo>
                    <a:pt x="0" y="16324"/>
                    <a:pt x="2341" y="10673"/>
                    <a:pt x="6507" y="6507"/>
                  </a:cubicBezTo>
                  <a:cubicBezTo>
                    <a:pt x="10673" y="2341"/>
                    <a:pt x="16324" y="0"/>
                    <a:pt x="22216" y="0"/>
                  </a:cubicBezTo>
                  <a:close/>
                </a:path>
              </a:pathLst>
            </a:custGeom>
            <a:solidFill>
              <a:srgbClr val="F8E7D7"/>
            </a:solidFill>
            <a:ln cap="rnd">
              <a:noFill/>
              <a:prstDash val="solid"/>
              <a:round/>
            </a:ln>
          </p:spPr>
        </p:sp>
        <p:sp>
          <p:nvSpPr>
            <p:cNvPr name="TextBox 4" id="4"/>
            <p:cNvSpPr txBox="true"/>
            <p:nvPr/>
          </p:nvSpPr>
          <p:spPr>
            <a:xfrm>
              <a:off x="0" y="-38100"/>
              <a:ext cx="4680846" cy="2041770"/>
            </a:xfrm>
            <a:prstGeom prst="rect">
              <a:avLst/>
            </a:prstGeom>
          </p:spPr>
          <p:txBody>
            <a:bodyPr anchor="ctr" rtlCol="false" tIns="50800" lIns="50800" bIns="50800" rIns="50800"/>
            <a:lstStyle/>
            <a:p>
              <a:pPr algn="ctr">
                <a:lnSpc>
                  <a:spcPts val="2659"/>
                </a:lnSpc>
                <a:spcBef>
                  <a:spcPct val="0"/>
                </a:spcBef>
              </a:pPr>
            </a:p>
          </p:txBody>
        </p:sp>
      </p:grpSp>
      <p:sp>
        <p:nvSpPr>
          <p:cNvPr name="Freeform 5" id="5" descr="Purple Playful Shape"/>
          <p:cNvSpPr/>
          <p:nvPr/>
        </p:nvSpPr>
        <p:spPr>
          <a:xfrm flipH="false" flipV="false" rot="-2540231">
            <a:off x="-184185" y="499502"/>
            <a:ext cx="1742222" cy="668578"/>
          </a:xfrm>
          <a:custGeom>
            <a:avLst/>
            <a:gdLst/>
            <a:ahLst/>
            <a:cxnLst/>
            <a:rect r="r" b="b" t="t" l="l"/>
            <a:pathLst>
              <a:path h="668578" w="1742222">
                <a:moveTo>
                  <a:pt x="0" y="0"/>
                </a:moveTo>
                <a:lnTo>
                  <a:pt x="1742223" y="0"/>
                </a:lnTo>
                <a:lnTo>
                  <a:pt x="1742223" y="668578"/>
                </a:lnTo>
                <a:lnTo>
                  <a:pt x="0" y="66857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descr="Purple Playful Shape"/>
          <p:cNvSpPr/>
          <p:nvPr/>
        </p:nvSpPr>
        <p:spPr>
          <a:xfrm flipH="false" flipV="false" rot="1798380">
            <a:off x="167595" y="9444259"/>
            <a:ext cx="1038663" cy="625086"/>
          </a:xfrm>
          <a:custGeom>
            <a:avLst/>
            <a:gdLst/>
            <a:ahLst/>
            <a:cxnLst/>
            <a:rect r="r" b="b" t="t" l="l"/>
            <a:pathLst>
              <a:path h="625086" w="1038663">
                <a:moveTo>
                  <a:pt x="0" y="0"/>
                </a:moveTo>
                <a:lnTo>
                  <a:pt x="1038663" y="0"/>
                </a:lnTo>
                <a:lnTo>
                  <a:pt x="1038663" y="625086"/>
                </a:lnTo>
                <a:lnTo>
                  <a:pt x="0" y="62508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descr="Purple Playful Shape"/>
          <p:cNvSpPr/>
          <p:nvPr/>
        </p:nvSpPr>
        <p:spPr>
          <a:xfrm flipH="false" flipV="false" rot="-7603079">
            <a:off x="17207641" y="355926"/>
            <a:ext cx="1038663" cy="625086"/>
          </a:xfrm>
          <a:custGeom>
            <a:avLst/>
            <a:gdLst/>
            <a:ahLst/>
            <a:cxnLst/>
            <a:rect r="r" b="b" t="t" l="l"/>
            <a:pathLst>
              <a:path h="625086" w="1038663">
                <a:moveTo>
                  <a:pt x="0" y="0"/>
                </a:moveTo>
                <a:lnTo>
                  <a:pt x="1038663" y="0"/>
                </a:lnTo>
                <a:lnTo>
                  <a:pt x="1038663" y="625086"/>
                </a:lnTo>
                <a:lnTo>
                  <a:pt x="0" y="62508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AutoShape 8" id="8"/>
          <p:cNvSpPr/>
          <p:nvPr/>
        </p:nvSpPr>
        <p:spPr>
          <a:xfrm>
            <a:off x="2522624" y="2089069"/>
            <a:ext cx="6583276" cy="0"/>
          </a:xfrm>
          <a:prstGeom prst="line">
            <a:avLst/>
          </a:prstGeom>
          <a:ln cap="flat" w="38100">
            <a:solidFill>
              <a:srgbClr val="3C2547"/>
            </a:solidFill>
            <a:prstDash val="solid"/>
            <a:headEnd type="none" len="sm" w="sm"/>
            <a:tailEnd type="none" len="sm" w="sm"/>
          </a:ln>
        </p:spPr>
      </p:sp>
      <p:sp>
        <p:nvSpPr>
          <p:cNvPr name="Freeform 9" id="9"/>
          <p:cNvSpPr/>
          <p:nvPr/>
        </p:nvSpPr>
        <p:spPr>
          <a:xfrm flipH="false" flipV="false" rot="0">
            <a:off x="1555988" y="2226695"/>
            <a:ext cx="14770000" cy="7464346"/>
          </a:xfrm>
          <a:custGeom>
            <a:avLst/>
            <a:gdLst/>
            <a:ahLst/>
            <a:cxnLst/>
            <a:rect r="r" b="b" t="t" l="l"/>
            <a:pathLst>
              <a:path h="7464346" w="14770000">
                <a:moveTo>
                  <a:pt x="0" y="0"/>
                </a:moveTo>
                <a:lnTo>
                  <a:pt x="14770000" y="0"/>
                </a:lnTo>
                <a:lnTo>
                  <a:pt x="14770000" y="7464346"/>
                </a:lnTo>
                <a:lnTo>
                  <a:pt x="0" y="7464346"/>
                </a:lnTo>
                <a:lnTo>
                  <a:pt x="0" y="0"/>
                </a:lnTo>
                <a:close/>
              </a:path>
            </a:pathLst>
          </a:custGeom>
          <a:blipFill>
            <a:blip r:embed="rId6"/>
            <a:stretch>
              <a:fillRect l="0" t="-5687" r="0" b="-5687"/>
            </a:stretch>
          </a:blipFill>
        </p:spPr>
      </p:sp>
      <p:sp>
        <p:nvSpPr>
          <p:cNvPr name="TextBox 10" id="10"/>
          <p:cNvSpPr txBox="true"/>
          <p:nvPr/>
        </p:nvSpPr>
        <p:spPr>
          <a:xfrm rot="0">
            <a:off x="1028700" y="948091"/>
            <a:ext cx="9802906" cy="1160028"/>
          </a:xfrm>
          <a:prstGeom prst="rect">
            <a:avLst/>
          </a:prstGeom>
        </p:spPr>
        <p:txBody>
          <a:bodyPr anchor="t" rtlCol="false" tIns="0" lIns="0" bIns="0" rIns="0">
            <a:spAutoFit/>
          </a:bodyPr>
          <a:lstStyle/>
          <a:p>
            <a:pPr algn="l" marL="0" indent="0" lvl="0">
              <a:lnSpc>
                <a:spcPts val="8813"/>
              </a:lnSpc>
            </a:pPr>
            <a:r>
              <a:rPr lang="en-US" sz="8393">
                <a:solidFill>
                  <a:srgbClr val="000000"/>
                </a:solidFill>
                <a:latin typeface="More Sugar"/>
                <a:ea typeface="More Sugar"/>
                <a:cs typeface="More Sugar"/>
                <a:sym typeface="More Sugar"/>
              </a:rPr>
              <a:t>Technical Approach</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CF5FF"/>
        </a:solidFill>
      </p:bgPr>
    </p:bg>
    <p:spTree>
      <p:nvGrpSpPr>
        <p:cNvPr id="1" name=""/>
        <p:cNvGrpSpPr/>
        <p:nvPr/>
      </p:nvGrpSpPr>
      <p:grpSpPr>
        <a:xfrm>
          <a:off x="0" y="0"/>
          <a:ext cx="0" cy="0"/>
          <a:chOff x="0" y="0"/>
          <a:chExt cx="0" cy="0"/>
        </a:xfrm>
      </p:grpSpPr>
      <p:grpSp>
        <p:nvGrpSpPr>
          <p:cNvPr name="Group 2" id="2"/>
          <p:cNvGrpSpPr/>
          <p:nvPr/>
        </p:nvGrpSpPr>
        <p:grpSpPr>
          <a:xfrm rot="0">
            <a:off x="80906" y="2304746"/>
            <a:ext cx="17963189" cy="7835830"/>
            <a:chOff x="0" y="0"/>
            <a:chExt cx="4731046" cy="2063758"/>
          </a:xfrm>
        </p:grpSpPr>
        <p:sp>
          <p:nvSpPr>
            <p:cNvPr name="Freeform 3" id="3"/>
            <p:cNvSpPr/>
            <p:nvPr/>
          </p:nvSpPr>
          <p:spPr>
            <a:xfrm flipH="false" flipV="false" rot="0">
              <a:off x="0" y="0"/>
              <a:ext cx="4731046" cy="2063758"/>
            </a:xfrm>
            <a:custGeom>
              <a:avLst/>
              <a:gdLst/>
              <a:ahLst/>
              <a:cxnLst/>
              <a:rect r="r" b="b" t="t" l="l"/>
              <a:pathLst>
                <a:path h="2063758" w="4731046">
                  <a:moveTo>
                    <a:pt x="21980" y="0"/>
                  </a:moveTo>
                  <a:lnTo>
                    <a:pt x="4709065" y="0"/>
                  </a:lnTo>
                  <a:cubicBezTo>
                    <a:pt x="4721205" y="0"/>
                    <a:pt x="4731046" y="9841"/>
                    <a:pt x="4731046" y="21980"/>
                  </a:cubicBezTo>
                  <a:lnTo>
                    <a:pt x="4731046" y="2041777"/>
                  </a:lnTo>
                  <a:cubicBezTo>
                    <a:pt x="4731046" y="2047607"/>
                    <a:pt x="4728730" y="2053198"/>
                    <a:pt x="4724608" y="2057320"/>
                  </a:cubicBezTo>
                  <a:cubicBezTo>
                    <a:pt x="4720486" y="2061442"/>
                    <a:pt x="4714895" y="2063758"/>
                    <a:pt x="4709065" y="2063758"/>
                  </a:cubicBezTo>
                  <a:lnTo>
                    <a:pt x="21980" y="2063758"/>
                  </a:lnTo>
                  <a:cubicBezTo>
                    <a:pt x="16151" y="2063758"/>
                    <a:pt x="10560" y="2061442"/>
                    <a:pt x="6438" y="2057320"/>
                  </a:cubicBezTo>
                  <a:cubicBezTo>
                    <a:pt x="2316" y="2053198"/>
                    <a:pt x="0" y="2047607"/>
                    <a:pt x="0" y="2041777"/>
                  </a:cubicBezTo>
                  <a:lnTo>
                    <a:pt x="0" y="21980"/>
                  </a:lnTo>
                  <a:cubicBezTo>
                    <a:pt x="0" y="16151"/>
                    <a:pt x="2316" y="10560"/>
                    <a:pt x="6438" y="6438"/>
                  </a:cubicBezTo>
                  <a:cubicBezTo>
                    <a:pt x="10560" y="2316"/>
                    <a:pt x="16151" y="0"/>
                    <a:pt x="21980" y="0"/>
                  </a:cubicBezTo>
                  <a:close/>
                </a:path>
              </a:pathLst>
            </a:custGeom>
            <a:solidFill>
              <a:srgbClr val="F8E7D7"/>
            </a:solidFill>
            <a:ln cap="rnd">
              <a:noFill/>
              <a:prstDash val="solid"/>
              <a:round/>
            </a:ln>
          </p:spPr>
        </p:sp>
        <p:sp>
          <p:nvSpPr>
            <p:cNvPr name="TextBox 4" id="4"/>
            <p:cNvSpPr txBox="true"/>
            <p:nvPr/>
          </p:nvSpPr>
          <p:spPr>
            <a:xfrm>
              <a:off x="0" y="-38100"/>
              <a:ext cx="4731046" cy="2101858"/>
            </a:xfrm>
            <a:prstGeom prst="rect">
              <a:avLst/>
            </a:prstGeom>
          </p:spPr>
          <p:txBody>
            <a:bodyPr anchor="ctr" rtlCol="false" tIns="50800" lIns="50800" bIns="50800" rIns="50800"/>
            <a:lstStyle/>
            <a:p>
              <a:pPr algn="ctr">
                <a:lnSpc>
                  <a:spcPts val="2659"/>
                </a:lnSpc>
                <a:spcBef>
                  <a:spcPct val="0"/>
                </a:spcBef>
              </a:pPr>
            </a:p>
          </p:txBody>
        </p:sp>
      </p:grpSp>
      <p:sp>
        <p:nvSpPr>
          <p:cNvPr name="Freeform 5" id="5" descr="Purple Playful Shape"/>
          <p:cNvSpPr/>
          <p:nvPr/>
        </p:nvSpPr>
        <p:spPr>
          <a:xfrm flipH="false" flipV="false" rot="-2540231">
            <a:off x="-184185" y="499502"/>
            <a:ext cx="1742222" cy="668578"/>
          </a:xfrm>
          <a:custGeom>
            <a:avLst/>
            <a:gdLst/>
            <a:ahLst/>
            <a:cxnLst/>
            <a:rect r="r" b="b" t="t" l="l"/>
            <a:pathLst>
              <a:path h="668578" w="1742222">
                <a:moveTo>
                  <a:pt x="0" y="0"/>
                </a:moveTo>
                <a:lnTo>
                  <a:pt x="1742223" y="0"/>
                </a:lnTo>
                <a:lnTo>
                  <a:pt x="1742223" y="668578"/>
                </a:lnTo>
                <a:lnTo>
                  <a:pt x="0" y="66857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descr="Purple Playful Shape"/>
          <p:cNvSpPr/>
          <p:nvPr/>
        </p:nvSpPr>
        <p:spPr>
          <a:xfrm flipH="false" flipV="false" rot="1798380">
            <a:off x="167595" y="9444259"/>
            <a:ext cx="1038663" cy="625086"/>
          </a:xfrm>
          <a:custGeom>
            <a:avLst/>
            <a:gdLst/>
            <a:ahLst/>
            <a:cxnLst/>
            <a:rect r="r" b="b" t="t" l="l"/>
            <a:pathLst>
              <a:path h="625086" w="1038663">
                <a:moveTo>
                  <a:pt x="0" y="0"/>
                </a:moveTo>
                <a:lnTo>
                  <a:pt x="1038663" y="0"/>
                </a:lnTo>
                <a:lnTo>
                  <a:pt x="1038663" y="625086"/>
                </a:lnTo>
                <a:lnTo>
                  <a:pt x="0" y="62508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descr="Purple Playful Shape"/>
          <p:cNvSpPr/>
          <p:nvPr/>
        </p:nvSpPr>
        <p:spPr>
          <a:xfrm flipH="false" flipV="false" rot="-7603079">
            <a:off x="17207641" y="355926"/>
            <a:ext cx="1038663" cy="625086"/>
          </a:xfrm>
          <a:custGeom>
            <a:avLst/>
            <a:gdLst/>
            <a:ahLst/>
            <a:cxnLst/>
            <a:rect r="r" b="b" t="t" l="l"/>
            <a:pathLst>
              <a:path h="625086" w="1038663">
                <a:moveTo>
                  <a:pt x="0" y="0"/>
                </a:moveTo>
                <a:lnTo>
                  <a:pt x="1038663" y="0"/>
                </a:lnTo>
                <a:lnTo>
                  <a:pt x="1038663" y="625086"/>
                </a:lnTo>
                <a:lnTo>
                  <a:pt x="0" y="62508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8" id="8"/>
          <p:cNvSpPr txBox="true"/>
          <p:nvPr/>
        </p:nvSpPr>
        <p:spPr>
          <a:xfrm rot="0">
            <a:off x="1148025" y="929041"/>
            <a:ext cx="9084208" cy="1026682"/>
          </a:xfrm>
          <a:prstGeom prst="rect">
            <a:avLst/>
          </a:prstGeom>
        </p:spPr>
        <p:txBody>
          <a:bodyPr anchor="t" rtlCol="false" tIns="0" lIns="0" bIns="0" rIns="0">
            <a:spAutoFit/>
          </a:bodyPr>
          <a:lstStyle/>
          <a:p>
            <a:pPr algn="l" marL="0" indent="0" lvl="0">
              <a:lnSpc>
                <a:spcPts val="7763"/>
              </a:lnSpc>
            </a:pPr>
            <a:r>
              <a:rPr lang="en-US" sz="7394">
                <a:solidFill>
                  <a:srgbClr val="000000"/>
                </a:solidFill>
                <a:latin typeface="More Sugar"/>
                <a:ea typeface="More Sugar"/>
                <a:cs typeface="More Sugar"/>
                <a:sym typeface="More Sugar"/>
              </a:rPr>
              <a:t>Technical Approach</a:t>
            </a:r>
          </a:p>
        </p:txBody>
      </p:sp>
      <p:sp>
        <p:nvSpPr>
          <p:cNvPr name="AutoShape 9" id="9"/>
          <p:cNvSpPr/>
          <p:nvPr/>
        </p:nvSpPr>
        <p:spPr>
          <a:xfrm>
            <a:off x="1221556" y="2285696"/>
            <a:ext cx="5122944" cy="0"/>
          </a:xfrm>
          <a:prstGeom prst="line">
            <a:avLst/>
          </a:prstGeom>
          <a:ln cap="flat" w="38100">
            <a:solidFill>
              <a:srgbClr val="3C2547"/>
            </a:solidFill>
            <a:prstDash val="solid"/>
            <a:headEnd type="none" len="sm" w="sm"/>
            <a:tailEnd type="none" len="sm" w="sm"/>
          </a:ln>
        </p:spPr>
      </p:sp>
      <p:sp>
        <p:nvSpPr>
          <p:cNvPr name="TextBox 10" id="10"/>
          <p:cNvSpPr txBox="true"/>
          <p:nvPr/>
        </p:nvSpPr>
        <p:spPr>
          <a:xfrm rot="0">
            <a:off x="686926" y="2398755"/>
            <a:ext cx="9697350" cy="1716045"/>
          </a:xfrm>
          <a:prstGeom prst="rect">
            <a:avLst/>
          </a:prstGeom>
        </p:spPr>
        <p:txBody>
          <a:bodyPr anchor="t" rtlCol="false" tIns="0" lIns="0" bIns="0" rIns="0">
            <a:spAutoFit/>
          </a:bodyPr>
          <a:lstStyle/>
          <a:p>
            <a:pPr algn="l" marL="0" indent="0" lvl="0">
              <a:lnSpc>
                <a:spcPts val="4639"/>
              </a:lnSpc>
            </a:pPr>
            <a:r>
              <a:rPr lang="en-US" sz="3314">
                <a:solidFill>
                  <a:srgbClr val="000000"/>
                </a:solidFill>
                <a:latin typeface="Quicksand"/>
                <a:ea typeface="Quicksand"/>
                <a:cs typeface="Quicksand"/>
                <a:sym typeface="Quicksand"/>
              </a:rPr>
              <a:t>Our technical approach towards frontend will be done with a strong and user friendly GUI , which will be made using the following tool :-</a:t>
            </a:r>
          </a:p>
        </p:txBody>
      </p:sp>
      <p:sp>
        <p:nvSpPr>
          <p:cNvPr name="Freeform 11" id="11"/>
          <p:cNvSpPr/>
          <p:nvPr/>
        </p:nvSpPr>
        <p:spPr>
          <a:xfrm flipH="false" flipV="false" rot="0">
            <a:off x="11674847" y="2742598"/>
            <a:ext cx="5584118" cy="6548539"/>
          </a:xfrm>
          <a:custGeom>
            <a:avLst/>
            <a:gdLst/>
            <a:ahLst/>
            <a:cxnLst/>
            <a:rect r="r" b="b" t="t" l="l"/>
            <a:pathLst>
              <a:path h="6548539" w="5584118">
                <a:moveTo>
                  <a:pt x="0" y="0"/>
                </a:moveTo>
                <a:lnTo>
                  <a:pt x="5584117" y="0"/>
                </a:lnTo>
                <a:lnTo>
                  <a:pt x="5584117" y="6548538"/>
                </a:lnTo>
                <a:lnTo>
                  <a:pt x="0" y="654853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2" id="12"/>
          <p:cNvSpPr/>
          <p:nvPr/>
        </p:nvSpPr>
        <p:spPr>
          <a:xfrm flipH="false" flipV="false" rot="0">
            <a:off x="15942547" y="4114800"/>
            <a:ext cx="2061148" cy="2057400"/>
          </a:xfrm>
          <a:custGeom>
            <a:avLst/>
            <a:gdLst/>
            <a:ahLst/>
            <a:cxnLst/>
            <a:rect r="r" b="b" t="t" l="l"/>
            <a:pathLst>
              <a:path h="2057400" w="2061148">
                <a:moveTo>
                  <a:pt x="0" y="0"/>
                </a:moveTo>
                <a:lnTo>
                  <a:pt x="2061148" y="0"/>
                </a:lnTo>
                <a:lnTo>
                  <a:pt x="2061148" y="2057400"/>
                </a:lnTo>
                <a:lnTo>
                  <a:pt x="0" y="205740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3" id="13"/>
          <p:cNvSpPr txBox="true"/>
          <p:nvPr/>
        </p:nvSpPr>
        <p:spPr>
          <a:xfrm rot="0">
            <a:off x="686926" y="4219575"/>
            <a:ext cx="10987921" cy="2359935"/>
          </a:xfrm>
          <a:prstGeom prst="rect">
            <a:avLst/>
          </a:prstGeom>
        </p:spPr>
        <p:txBody>
          <a:bodyPr anchor="t" rtlCol="false" tIns="0" lIns="0" bIns="0" rIns="0">
            <a:spAutoFit/>
          </a:bodyPr>
          <a:lstStyle/>
          <a:p>
            <a:pPr algn="l" marL="0" indent="0" lvl="0">
              <a:lnSpc>
                <a:spcPts val="3799"/>
              </a:lnSpc>
              <a:spcBef>
                <a:spcPct val="0"/>
              </a:spcBef>
            </a:pPr>
            <a:r>
              <a:rPr lang="en-US" sz="2714" strike="noStrike" u="none">
                <a:solidFill>
                  <a:srgbClr val="000000"/>
                </a:solidFill>
                <a:latin typeface="Quicksand Bold"/>
                <a:ea typeface="Quicksand Bold"/>
                <a:cs typeface="Quicksand Bold"/>
                <a:sym typeface="Quicksand Bold"/>
              </a:rPr>
              <a:t>HTML/CSS</a:t>
            </a:r>
            <a:r>
              <a:rPr lang="en-US" sz="2714" strike="noStrike" u="none">
                <a:solidFill>
                  <a:srgbClr val="000000"/>
                </a:solidFill>
                <a:latin typeface="Quicksand"/>
                <a:ea typeface="Quicksand"/>
                <a:cs typeface="Quicksand"/>
                <a:sym typeface="Quicksand"/>
              </a:rPr>
              <a:t>: For structuring and styling the website's pages.</a:t>
            </a:r>
          </a:p>
          <a:p>
            <a:pPr algn="l" marL="0" indent="0" lvl="0">
              <a:lnSpc>
                <a:spcPts val="3799"/>
              </a:lnSpc>
              <a:spcBef>
                <a:spcPct val="0"/>
              </a:spcBef>
            </a:pPr>
            <a:r>
              <a:rPr lang="en-US" sz="2714" strike="noStrike" u="none">
                <a:solidFill>
                  <a:srgbClr val="000000"/>
                </a:solidFill>
                <a:latin typeface="Quicksand Bold"/>
                <a:ea typeface="Quicksand Bold"/>
                <a:cs typeface="Quicksand Bold"/>
                <a:sym typeface="Quicksand Bold"/>
              </a:rPr>
              <a:t>JavaScript</a:t>
            </a:r>
            <a:r>
              <a:rPr lang="en-US" sz="2714" strike="noStrike" u="none">
                <a:solidFill>
                  <a:srgbClr val="000000"/>
                </a:solidFill>
                <a:latin typeface="Quicksand"/>
                <a:ea typeface="Quicksand"/>
                <a:cs typeface="Quicksand"/>
                <a:sym typeface="Quicksand"/>
              </a:rPr>
              <a:t>: For interactive elements on the website, such as forms, dynamic content updates, and client-side validation.</a:t>
            </a:r>
          </a:p>
          <a:p>
            <a:pPr algn="l" marL="585994" indent="-292997" lvl="1">
              <a:lnSpc>
                <a:spcPts val="3799"/>
              </a:lnSpc>
              <a:buFont typeface="Arial"/>
              <a:buChar char="•"/>
            </a:pPr>
            <a:r>
              <a:rPr lang="en-US" sz="2714" strike="noStrike" u="none">
                <a:solidFill>
                  <a:srgbClr val="000000"/>
                </a:solidFill>
                <a:latin typeface="Quicksand"/>
                <a:ea typeface="Quicksand"/>
                <a:cs typeface="Quicksand"/>
                <a:sym typeface="Quicksand"/>
              </a:rPr>
              <a:t>   </a:t>
            </a:r>
            <a:r>
              <a:rPr lang="en-US" sz="2714" strike="noStrike" u="none">
                <a:solidFill>
                  <a:srgbClr val="000000"/>
                </a:solidFill>
                <a:latin typeface="Quicksand Bold"/>
                <a:ea typeface="Quicksand Bold"/>
                <a:cs typeface="Quicksand Bold"/>
                <a:sym typeface="Quicksand Bold"/>
              </a:rPr>
              <a:t>Frontend Frameworks/Libraries:</a:t>
            </a:r>
          </a:p>
          <a:p>
            <a:pPr algn="l" marL="0" indent="0" lvl="0">
              <a:lnSpc>
                <a:spcPts val="3799"/>
              </a:lnSpc>
              <a:spcBef>
                <a:spcPct val="0"/>
              </a:spcBef>
            </a:pPr>
            <a:r>
              <a:rPr lang="en-US" sz="2714" strike="noStrike" u="none">
                <a:solidFill>
                  <a:srgbClr val="000000"/>
                </a:solidFill>
                <a:latin typeface="Quicksand"/>
                <a:ea typeface="Quicksand"/>
                <a:cs typeface="Quicksand"/>
                <a:sym typeface="Quicksand"/>
              </a:rPr>
              <a:t>  </a:t>
            </a:r>
            <a:r>
              <a:rPr lang="en-US" sz="2714" strike="noStrike" u="none">
                <a:solidFill>
                  <a:srgbClr val="000000"/>
                </a:solidFill>
                <a:latin typeface="Quicksand Bold"/>
                <a:ea typeface="Quicksand Bold"/>
                <a:cs typeface="Quicksand Bold"/>
                <a:sym typeface="Quicksand Bold"/>
              </a:rPr>
              <a:t>React.js</a:t>
            </a:r>
            <a:r>
              <a:rPr lang="en-US" sz="2714" strike="noStrike" u="none">
                <a:solidFill>
                  <a:srgbClr val="000000"/>
                </a:solidFill>
                <a:latin typeface="Quicksand"/>
                <a:ea typeface="Quicksand"/>
                <a:cs typeface="Quicksand"/>
                <a:sym typeface="Quicksand"/>
              </a:rPr>
              <a:t>: To create a dynamic and responsive user interface.</a:t>
            </a:r>
          </a:p>
        </p:txBody>
      </p:sp>
      <p:sp>
        <p:nvSpPr>
          <p:cNvPr name="TextBox 14" id="14"/>
          <p:cNvSpPr txBox="true"/>
          <p:nvPr/>
        </p:nvSpPr>
        <p:spPr>
          <a:xfrm rot="0">
            <a:off x="802636" y="6692085"/>
            <a:ext cx="9783604" cy="553995"/>
          </a:xfrm>
          <a:prstGeom prst="rect">
            <a:avLst/>
          </a:prstGeom>
        </p:spPr>
        <p:txBody>
          <a:bodyPr anchor="t" rtlCol="false" tIns="0" lIns="0" bIns="0" rIns="0">
            <a:spAutoFit/>
          </a:bodyPr>
          <a:lstStyle/>
          <a:p>
            <a:pPr algn="l" marL="0" indent="0" lvl="0">
              <a:lnSpc>
                <a:spcPts val="4639"/>
              </a:lnSpc>
              <a:spcBef>
                <a:spcPct val="0"/>
              </a:spcBef>
            </a:pPr>
            <a:r>
              <a:rPr lang="en-US" sz="3314" strike="noStrike" u="sng">
                <a:solidFill>
                  <a:srgbClr val="000000"/>
                </a:solidFill>
                <a:latin typeface="Quicksand Bold"/>
                <a:ea typeface="Quicksand Bold"/>
                <a:cs typeface="Quicksand Bold"/>
                <a:sym typeface="Quicksand Bold"/>
              </a:rPr>
              <a:t>Further the backend will be held on these pillars</a:t>
            </a:r>
          </a:p>
        </p:txBody>
      </p:sp>
      <p:sp>
        <p:nvSpPr>
          <p:cNvPr name="TextBox 15" id="15"/>
          <p:cNvSpPr txBox="true"/>
          <p:nvPr/>
        </p:nvSpPr>
        <p:spPr>
          <a:xfrm rot="0">
            <a:off x="686926" y="7360380"/>
            <a:ext cx="13144620" cy="1930756"/>
          </a:xfrm>
          <a:prstGeom prst="rect">
            <a:avLst/>
          </a:prstGeom>
        </p:spPr>
        <p:txBody>
          <a:bodyPr anchor="t" rtlCol="false" tIns="0" lIns="0" bIns="0" rIns="0">
            <a:spAutoFit/>
          </a:bodyPr>
          <a:lstStyle/>
          <a:p>
            <a:pPr algn="l">
              <a:lnSpc>
                <a:spcPts val="3830"/>
              </a:lnSpc>
            </a:pPr>
            <a:r>
              <a:rPr lang="en-US" sz="2735">
                <a:solidFill>
                  <a:srgbClr val="000000"/>
                </a:solidFill>
                <a:latin typeface="Quicksand Bold"/>
                <a:ea typeface="Quicksand Bold"/>
                <a:cs typeface="Quicksand Bold"/>
                <a:sym typeface="Quicksand Bold"/>
              </a:rPr>
              <a:t>Python</a:t>
            </a:r>
            <a:r>
              <a:rPr lang="en-US" sz="2735">
                <a:solidFill>
                  <a:srgbClr val="000000"/>
                </a:solidFill>
                <a:latin typeface="Quicksand"/>
                <a:ea typeface="Quicksand"/>
                <a:cs typeface="Quicksand"/>
                <a:sym typeface="Quicksand"/>
              </a:rPr>
              <a:t> for server-side logic and handling HTTP requests, </a:t>
            </a:r>
            <a:r>
              <a:rPr lang="en-US" sz="2735">
                <a:solidFill>
                  <a:srgbClr val="000000"/>
                </a:solidFill>
                <a:latin typeface="Quicksand Bold"/>
                <a:ea typeface="Quicksand Bold"/>
                <a:cs typeface="Quicksand Bold"/>
                <a:sym typeface="Quicksand Bold"/>
              </a:rPr>
              <a:t>MySQL</a:t>
            </a:r>
          </a:p>
          <a:p>
            <a:pPr algn="l">
              <a:lnSpc>
                <a:spcPts val="3830"/>
              </a:lnSpc>
            </a:pPr>
            <a:r>
              <a:rPr lang="en-US" sz="2735">
                <a:solidFill>
                  <a:srgbClr val="000000"/>
                </a:solidFill>
                <a:latin typeface="Quicksand"/>
                <a:ea typeface="Quicksand"/>
                <a:cs typeface="Quicksand"/>
                <a:sym typeface="Quicksand"/>
              </a:rPr>
              <a:t>for storing structured data (user profiles, tax records, payment history)</a:t>
            </a:r>
          </a:p>
          <a:p>
            <a:pPr algn="l">
              <a:lnSpc>
                <a:spcPts val="3830"/>
              </a:lnSpc>
            </a:pPr>
            <a:r>
              <a:rPr lang="en-US" sz="2735">
                <a:solidFill>
                  <a:srgbClr val="000000"/>
                </a:solidFill>
                <a:latin typeface="Quicksand Bold"/>
                <a:ea typeface="Quicksand Bold"/>
                <a:cs typeface="Quicksand Bold"/>
                <a:sym typeface="Quicksand Bold"/>
              </a:rPr>
              <a:t>RESTful APIs or GraphQL </a:t>
            </a:r>
            <a:r>
              <a:rPr lang="en-US" sz="2735">
                <a:solidFill>
                  <a:srgbClr val="000000"/>
                </a:solidFill>
                <a:latin typeface="Quicksand"/>
                <a:ea typeface="Quicksand"/>
                <a:cs typeface="Quicksand"/>
                <a:sym typeface="Quicksand"/>
              </a:rPr>
              <a:t>for communication between the frontend and backend.</a:t>
            </a:r>
          </a:p>
          <a:p>
            <a:pPr algn="l">
              <a:lnSpc>
                <a:spcPts val="3830"/>
              </a:lnSpc>
              <a:spcBef>
                <a:spcPct val="0"/>
              </a:spcBef>
            </a:pPr>
            <a:r>
              <a:rPr lang="en-US" sz="2735">
                <a:solidFill>
                  <a:srgbClr val="000000"/>
                </a:solidFill>
                <a:latin typeface="Quicksand"/>
                <a:ea typeface="Quicksand"/>
                <a:cs typeface="Quicksand"/>
                <a:sym typeface="Quicksand"/>
              </a:rPr>
              <a:t>.</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CF5FF"/>
        </a:solidFill>
      </p:bgPr>
    </p:bg>
    <p:spTree>
      <p:nvGrpSpPr>
        <p:cNvPr id="1" name=""/>
        <p:cNvGrpSpPr/>
        <p:nvPr/>
      </p:nvGrpSpPr>
      <p:grpSpPr>
        <a:xfrm>
          <a:off x="0" y="0"/>
          <a:ext cx="0" cy="0"/>
          <a:chOff x="0" y="0"/>
          <a:chExt cx="0" cy="0"/>
        </a:xfrm>
      </p:grpSpPr>
      <p:grpSp>
        <p:nvGrpSpPr>
          <p:cNvPr name="Group 2" id="2"/>
          <p:cNvGrpSpPr/>
          <p:nvPr/>
        </p:nvGrpSpPr>
        <p:grpSpPr>
          <a:xfrm rot="0">
            <a:off x="219606" y="2149118"/>
            <a:ext cx="17772588" cy="7607685"/>
            <a:chOff x="0" y="0"/>
            <a:chExt cx="4680846" cy="2003670"/>
          </a:xfrm>
        </p:grpSpPr>
        <p:sp>
          <p:nvSpPr>
            <p:cNvPr name="Freeform 3" id="3"/>
            <p:cNvSpPr/>
            <p:nvPr/>
          </p:nvSpPr>
          <p:spPr>
            <a:xfrm flipH="false" flipV="false" rot="0">
              <a:off x="0" y="0"/>
              <a:ext cx="4680846" cy="2003670"/>
            </a:xfrm>
            <a:custGeom>
              <a:avLst/>
              <a:gdLst/>
              <a:ahLst/>
              <a:cxnLst/>
              <a:rect r="r" b="b" t="t" l="l"/>
              <a:pathLst>
                <a:path h="2003670" w="4680846">
                  <a:moveTo>
                    <a:pt x="22216" y="0"/>
                  </a:moveTo>
                  <a:lnTo>
                    <a:pt x="4658630" y="0"/>
                  </a:lnTo>
                  <a:cubicBezTo>
                    <a:pt x="4664522" y="0"/>
                    <a:pt x="4670173" y="2341"/>
                    <a:pt x="4674339" y="6507"/>
                  </a:cubicBezTo>
                  <a:cubicBezTo>
                    <a:pt x="4678506" y="10673"/>
                    <a:pt x="4680846" y="16324"/>
                    <a:pt x="4680846" y="22216"/>
                  </a:cubicBezTo>
                  <a:lnTo>
                    <a:pt x="4680846" y="1981454"/>
                  </a:lnTo>
                  <a:cubicBezTo>
                    <a:pt x="4680846" y="1987346"/>
                    <a:pt x="4678506" y="1992997"/>
                    <a:pt x="4674339" y="1997163"/>
                  </a:cubicBezTo>
                  <a:cubicBezTo>
                    <a:pt x="4670173" y="2001329"/>
                    <a:pt x="4664522" y="2003670"/>
                    <a:pt x="4658630" y="2003670"/>
                  </a:cubicBezTo>
                  <a:lnTo>
                    <a:pt x="22216" y="2003670"/>
                  </a:lnTo>
                  <a:cubicBezTo>
                    <a:pt x="16324" y="2003670"/>
                    <a:pt x="10673" y="2001329"/>
                    <a:pt x="6507" y="1997163"/>
                  </a:cubicBezTo>
                  <a:cubicBezTo>
                    <a:pt x="2341" y="1992997"/>
                    <a:pt x="0" y="1987346"/>
                    <a:pt x="0" y="1981454"/>
                  </a:cubicBezTo>
                  <a:lnTo>
                    <a:pt x="0" y="22216"/>
                  </a:lnTo>
                  <a:cubicBezTo>
                    <a:pt x="0" y="16324"/>
                    <a:pt x="2341" y="10673"/>
                    <a:pt x="6507" y="6507"/>
                  </a:cubicBezTo>
                  <a:cubicBezTo>
                    <a:pt x="10673" y="2341"/>
                    <a:pt x="16324" y="0"/>
                    <a:pt x="22216" y="0"/>
                  </a:cubicBezTo>
                  <a:close/>
                </a:path>
              </a:pathLst>
            </a:custGeom>
            <a:solidFill>
              <a:srgbClr val="F8E7D7"/>
            </a:solidFill>
            <a:ln cap="rnd">
              <a:noFill/>
              <a:prstDash val="solid"/>
              <a:round/>
            </a:ln>
          </p:spPr>
        </p:sp>
        <p:sp>
          <p:nvSpPr>
            <p:cNvPr name="TextBox 4" id="4"/>
            <p:cNvSpPr txBox="true"/>
            <p:nvPr/>
          </p:nvSpPr>
          <p:spPr>
            <a:xfrm>
              <a:off x="0" y="-38100"/>
              <a:ext cx="4680846" cy="2041770"/>
            </a:xfrm>
            <a:prstGeom prst="rect">
              <a:avLst/>
            </a:prstGeom>
          </p:spPr>
          <p:txBody>
            <a:bodyPr anchor="ctr" rtlCol="false" tIns="50800" lIns="50800" bIns="50800" rIns="50800"/>
            <a:lstStyle/>
            <a:p>
              <a:pPr algn="ctr">
                <a:lnSpc>
                  <a:spcPts val="2659"/>
                </a:lnSpc>
                <a:spcBef>
                  <a:spcPct val="0"/>
                </a:spcBef>
              </a:pPr>
            </a:p>
          </p:txBody>
        </p:sp>
      </p:grpSp>
      <p:sp>
        <p:nvSpPr>
          <p:cNvPr name="Freeform 5" id="5" descr="Purple Playful Shape"/>
          <p:cNvSpPr/>
          <p:nvPr/>
        </p:nvSpPr>
        <p:spPr>
          <a:xfrm flipH="false" flipV="false" rot="-2540231">
            <a:off x="-184185" y="499502"/>
            <a:ext cx="1742222" cy="668578"/>
          </a:xfrm>
          <a:custGeom>
            <a:avLst/>
            <a:gdLst/>
            <a:ahLst/>
            <a:cxnLst/>
            <a:rect r="r" b="b" t="t" l="l"/>
            <a:pathLst>
              <a:path h="668578" w="1742222">
                <a:moveTo>
                  <a:pt x="0" y="0"/>
                </a:moveTo>
                <a:lnTo>
                  <a:pt x="1742223" y="0"/>
                </a:lnTo>
                <a:lnTo>
                  <a:pt x="1742223" y="668578"/>
                </a:lnTo>
                <a:lnTo>
                  <a:pt x="0" y="66857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descr="Purple Playful Shape"/>
          <p:cNvSpPr/>
          <p:nvPr/>
        </p:nvSpPr>
        <p:spPr>
          <a:xfrm flipH="false" flipV="false" rot="1798380">
            <a:off x="167595" y="9444259"/>
            <a:ext cx="1038663" cy="625086"/>
          </a:xfrm>
          <a:custGeom>
            <a:avLst/>
            <a:gdLst/>
            <a:ahLst/>
            <a:cxnLst/>
            <a:rect r="r" b="b" t="t" l="l"/>
            <a:pathLst>
              <a:path h="625086" w="1038663">
                <a:moveTo>
                  <a:pt x="0" y="0"/>
                </a:moveTo>
                <a:lnTo>
                  <a:pt x="1038663" y="0"/>
                </a:lnTo>
                <a:lnTo>
                  <a:pt x="1038663" y="625086"/>
                </a:lnTo>
                <a:lnTo>
                  <a:pt x="0" y="62508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descr="Purple Playful Shape"/>
          <p:cNvSpPr/>
          <p:nvPr/>
        </p:nvSpPr>
        <p:spPr>
          <a:xfrm flipH="false" flipV="false" rot="-7603079">
            <a:off x="17207641" y="355926"/>
            <a:ext cx="1038663" cy="625086"/>
          </a:xfrm>
          <a:custGeom>
            <a:avLst/>
            <a:gdLst/>
            <a:ahLst/>
            <a:cxnLst/>
            <a:rect r="r" b="b" t="t" l="l"/>
            <a:pathLst>
              <a:path h="625086" w="1038663">
                <a:moveTo>
                  <a:pt x="0" y="0"/>
                </a:moveTo>
                <a:lnTo>
                  <a:pt x="1038663" y="0"/>
                </a:lnTo>
                <a:lnTo>
                  <a:pt x="1038663" y="625086"/>
                </a:lnTo>
                <a:lnTo>
                  <a:pt x="0" y="62508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AutoShape 8" id="8"/>
          <p:cNvSpPr/>
          <p:nvPr/>
        </p:nvSpPr>
        <p:spPr>
          <a:xfrm>
            <a:off x="2522624" y="2089069"/>
            <a:ext cx="6583276" cy="0"/>
          </a:xfrm>
          <a:prstGeom prst="line">
            <a:avLst/>
          </a:prstGeom>
          <a:ln cap="flat" w="38100">
            <a:solidFill>
              <a:srgbClr val="3C2547"/>
            </a:solidFill>
            <a:prstDash val="solid"/>
            <a:headEnd type="none" len="sm" w="sm"/>
            <a:tailEnd type="none" len="sm" w="sm"/>
          </a:ln>
        </p:spPr>
      </p:sp>
      <p:sp>
        <p:nvSpPr>
          <p:cNvPr name="Freeform 9" id="9"/>
          <p:cNvSpPr/>
          <p:nvPr/>
        </p:nvSpPr>
        <p:spPr>
          <a:xfrm flipH="false" flipV="false" rot="0">
            <a:off x="11604147" y="0"/>
            <a:ext cx="4381320" cy="3631019"/>
          </a:xfrm>
          <a:custGeom>
            <a:avLst/>
            <a:gdLst/>
            <a:ahLst/>
            <a:cxnLst/>
            <a:rect r="r" b="b" t="t" l="l"/>
            <a:pathLst>
              <a:path h="3631019" w="4381320">
                <a:moveTo>
                  <a:pt x="0" y="0"/>
                </a:moveTo>
                <a:lnTo>
                  <a:pt x="4381321" y="0"/>
                </a:lnTo>
                <a:lnTo>
                  <a:pt x="4381321" y="3631019"/>
                </a:lnTo>
                <a:lnTo>
                  <a:pt x="0" y="3631019"/>
                </a:lnTo>
                <a:lnTo>
                  <a:pt x="0" y="0"/>
                </a:lnTo>
                <a:close/>
              </a:path>
            </a:pathLst>
          </a:custGeom>
          <a:blipFill>
            <a:blip r:embed="rId6"/>
            <a:stretch>
              <a:fillRect l="0" t="0" r="0" b="0"/>
            </a:stretch>
          </a:blipFill>
        </p:spPr>
      </p:sp>
      <p:sp>
        <p:nvSpPr>
          <p:cNvPr name="TextBox 10" id="10"/>
          <p:cNvSpPr txBox="true"/>
          <p:nvPr/>
        </p:nvSpPr>
        <p:spPr>
          <a:xfrm rot="0">
            <a:off x="1028700" y="948091"/>
            <a:ext cx="9802906" cy="1160028"/>
          </a:xfrm>
          <a:prstGeom prst="rect">
            <a:avLst/>
          </a:prstGeom>
        </p:spPr>
        <p:txBody>
          <a:bodyPr anchor="t" rtlCol="false" tIns="0" lIns="0" bIns="0" rIns="0">
            <a:spAutoFit/>
          </a:bodyPr>
          <a:lstStyle/>
          <a:p>
            <a:pPr algn="l" marL="0" indent="0" lvl="0">
              <a:lnSpc>
                <a:spcPts val="8813"/>
              </a:lnSpc>
            </a:pPr>
            <a:r>
              <a:rPr lang="en-US" sz="8393">
                <a:solidFill>
                  <a:srgbClr val="000000"/>
                </a:solidFill>
                <a:latin typeface="More Sugar"/>
                <a:ea typeface="More Sugar"/>
                <a:cs typeface="More Sugar"/>
                <a:sym typeface="More Sugar"/>
              </a:rPr>
              <a:t>Technical Approach</a:t>
            </a:r>
          </a:p>
        </p:txBody>
      </p:sp>
      <p:sp>
        <p:nvSpPr>
          <p:cNvPr name="TextBox 11" id="11"/>
          <p:cNvSpPr txBox="true"/>
          <p:nvPr/>
        </p:nvSpPr>
        <p:spPr>
          <a:xfrm rot="0">
            <a:off x="686926" y="2836905"/>
            <a:ext cx="17896879" cy="2306595"/>
          </a:xfrm>
          <a:prstGeom prst="rect">
            <a:avLst/>
          </a:prstGeom>
        </p:spPr>
        <p:txBody>
          <a:bodyPr anchor="t" rtlCol="false" tIns="0" lIns="0" bIns="0" rIns="0">
            <a:spAutoFit/>
          </a:bodyPr>
          <a:lstStyle/>
          <a:p>
            <a:pPr algn="l">
              <a:lnSpc>
                <a:spcPts val="4639"/>
              </a:lnSpc>
            </a:pPr>
            <a:r>
              <a:rPr lang="en-US" sz="3314" u="sng">
                <a:solidFill>
                  <a:srgbClr val="000000"/>
                </a:solidFill>
                <a:latin typeface="Canva Sans Bold"/>
                <a:ea typeface="Canva Sans Bold"/>
                <a:cs typeface="Canva Sans Bold"/>
                <a:sym typeface="Canva Sans Bold"/>
              </a:rPr>
              <a:t>UI/UX Design(Figma)</a:t>
            </a:r>
          </a:p>
          <a:p>
            <a:pPr algn="l" marL="715530" indent="-357765" lvl="1">
              <a:lnSpc>
                <a:spcPts val="4639"/>
              </a:lnSpc>
              <a:spcBef>
                <a:spcPct val="0"/>
              </a:spcBef>
              <a:buFont typeface="Arial"/>
              <a:buChar char="•"/>
            </a:pPr>
            <a:r>
              <a:rPr lang="en-US" sz="3314">
                <a:solidFill>
                  <a:srgbClr val="000000"/>
                </a:solidFill>
                <a:latin typeface="Canva Sans"/>
                <a:ea typeface="Canva Sans"/>
                <a:cs typeface="Canva Sans"/>
                <a:sym typeface="Canva Sans"/>
              </a:rPr>
              <a:t>Design intuitive, user-friendly interfaces with clear navigation t</a:t>
            </a:r>
            <a:r>
              <a:rPr lang="en-US" sz="3314" strike="noStrike" u="none">
                <a:solidFill>
                  <a:srgbClr val="000000"/>
                </a:solidFill>
                <a:latin typeface="Canva Sans"/>
                <a:ea typeface="Canva Sans"/>
                <a:cs typeface="Canva Sans"/>
                <a:sym typeface="Canva Sans"/>
              </a:rPr>
              <a:t>o help users easily find and use the services they need.</a:t>
            </a:r>
          </a:p>
          <a:p>
            <a:pPr algn="l" marL="0" indent="0" lvl="0">
              <a:lnSpc>
                <a:spcPts val="4639"/>
              </a:lnSpc>
              <a:spcBef>
                <a:spcPct val="0"/>
              </a:spcBef>
            </a:pPr>
          </a:p>
        </p:txBody>
      </p:sp>
      <p:sp>
        <p:nvSpPr>
          <p:cNvPr name="TextBox 12" id="12"/>
          <p:cNvSpPr txBox="true"/>
          <p:nvPr/>
        </p:nvSpPr>
        <p:spPr>
          <a:xfrm rot="0">
            <a:off x="686926" y="6069089"/>
            <a:ext cx="17601074" cy="1725570"/>
          </a:xfrm>
          <a:prstGeom prst="rect">
            <a:avLst/>
          </a:prstGeom>
        </p:spPr>
        <p:txBody>
          <a:bodyPr anchor="t" rtlCol="false" tIns="0" lIns="0" bIns="0" rIns="0">
            <a:spAutoFit/>
          </a:bodyPr>
          <a:lstStyle/>
          <a:p>
            <a:pPr algn="l" marL="0" indent="0" lvl="0">
              <a:lnSpc>
                <a:spcPts val="4639"/>
              </a:lnSpc>
              <a:spcBef>
                <a:spcPct val="0"/>
              </a:spcBef>
            </a:pPr>
            <a:r>
              <a:rPr lang="en-US" sz="3314" strike="noStrike" u="sng">
                <a:solidFill>
                  <a:srgbClr val="000000"/>
                </a:solidFill>
                <a:latin typeface="Canva Sans Bold"/>
                <a:ea typeface="Canva Sans Bold"/>
                <a:cs typeface="Canva Sans Bold"/>
                <a:sym typeface="Canva Sans Bold"/>
              </a:rPr>
              <a:t>Data Management and Security</a:t>
            </a:r>
          </a:p>
          <a:p>
            <a:pPr algn="l" marL="715530" indent="-357765" lvl="1">
              <a:lnSpc>
                <a:spcPts val="4639"/>
              </a:lnSpc>
              <a:buFont typeface="Arial"/>
              <a:buChar char="•"/>
            </a:pPr>
            <a:r>
              <a:rPr lang="en-US" sz="3314" strike="noStrike" u="none">
                <a:solidFill>
                  <a:srgbClr val="000000"/>
                </a:solidFill>
                <a:latin typeface="Canva Sans"/>
                <a:ea typeface="Canva Sans"/>
                <a:cs typeface="Canva Sans"/>
                <a:sym typeface="Canva Sans"/>
              </a:rPr>
              <a:t>Encrypt sensitive data, validate user-submitted information, and perform regular backups to ensure data integrity, security, and recovery.</a:t>
            </a:r>
          </a:p>
        </p:txBody>
      </p:sp>
      <p:sp>
        <p:nvSpPr>
          <p:cNvPr name="TextBox 13" id="13"/>
          <p:cNvSpPr txBox="true"/>
          <p:nvPr/>
        </p:nvSpPr>
        <p:spPr>
          <a:xfrm rot="0">
            <a:off x="686926" y="4808415"/>
            <a:ext cx="17772588" cy="1144545"/>
          </a:xfrm>
          <a:prstGeom prst="rect">
            <a:avLst/>
          </a:prstGeom>
        </p:spPr>
        <p:txBody>
          <a:bodyPr anchor="t" rtlCol="false" tIns="0" lIns="0" bIns="0" rIns="0">
            <a:spAutoFit/>
          </a:bodyPr>
          <a:lstStyle/>
          <a:p>
            <a:pPr algn="l" marL="0" indent="0" lvl="0">
              <a:lnSpc>
                <a:spcPts val="4639"/>
              </a:lnSpc>
              <a:spcBef>
                <a:spcPct val="0"/>
              </a:spcBef>
            </a:pPr>
            <a:r>
              <a:rPr lang="en-US" sz="3314" strike="noStrike" u="sng">
                <a:solidFill>
                  <a:srgbClr val="000000"/>
                </a:solidFill>
                <a:latin typeface="Canva Sans Bold"/>
                <a:ea typeface="Canva Sans Bold"/>
                <a:cs typeface="Canva Sans Bold"/>
                <a:sym typeface="Canva Sans Bold"/>
              </a:rPr>
              <a:t>Regulatory Compliance</a:t>
            </a:r>
            <a:r>
              <a:rPr lang="en-US" sz="3314" strike="noStrike" u="none">
                <a:solidFill>
                  <a:srgbClr val="000000"/>
                </a:solidFill>
                <a:latin typeface="Canva Sans"/>
                <a:ea typeface="Canva Sans"/>
                <a:cs typeface="Canva Sans"/>
                <a:sym typeface="Canva Sans"/>
              </a:rPr>
              <a:t> - </a:t>
            </a:r>
          </a:p>
          <a:p>
            <a:pPr algn="l" marL="715530" indent="-357765" lvl="1">
              <a:lnSpc>
                <a:spcPts val="4639"/>
              </a:lnSpc>
              <a:buFont typeface="Arial"/>
              <a:buChar char="•"/>
            </a:pPr>
            <a:r>
              <a:rPr lang="en-US" sz="3314" strike="noStrike" u="none">
                <a:solidFill>
                  <a:srgbClr val="000000"/>
                </a:solidFill>
                <a:latin typeface="Canva Sans"/>
                <a:ea typeface="Canva Sans"/>
                <a:cs typeface="Canva Sans"/>
                <a:sym typeface="Canva Sans"/>
              </a:rPr>
              <a:t>Ensure the website complies with local tax laws and regulations.</a:t>
            </a:r>
          </a:p>
        </p:txBody>
      </p:sp>
      <p:sp>
        <p:nvSpPr>
          <p:cNvPr name="TextBox 14" id="14"/>
          <p:cNvSpPr txBox="true"/>
          <p:nvPr/>
        </p:nvSpPr>
        <p:spPr>
          <a:xfrm rot="0">
            <a:off x="686926" y="7908958"/>
            <a:ext cx="17772588" cy="1144545"/>
          </a:xfrm>
          <a:prstGeom prst="rect">
            <a:avLst/>
          </a:prstGeom>
        </p:spPr>
        <p:txBody>
          <a:bodyPr anchor="t" rtlCol="false" tIns="0" lIns="0" bIns="0" rIns="0">
            <a:spAutoFit/>
          </a:bodyPr>
          <a:lstStyle/>
          <a:p>
            <a:pPr algn="l" marL="715530" indent="-357765" lvl="1">
              <a:lnSpc>
                <a:spcPts val="4639"/>
              </a:lnSpc>
              <a:buFont typeface="Arial"/>
              <a:buChar char="•"/>
            </a:pPr>
            <a:r>
              <a:rPr lang="en-US" sz="3314" strike="noStrike" u="sng">
                <a:solidFill>
                  <a:srgbClr val="000000"/>
                </a:solidFill>
                <a:latin typeface="Canva Sans Bold"/>
                <a:ea typeface="Canva Sans Bold"/>
                <a:cs typeface="Canva Sans Bold"/>
                <a:sym typeface="Canva Sans Bold"/>
              </a:rPr>
              <a:t>Data Validation:</a:t>
            </a:r>
            <a:r>
              <a:rPr lang="en-US" sz="3314" strike="noStrike" u="none">
                <a:solidFill>
                  <a:srgbClr val="000000"/>
                </a:solidFill>
                <a:latin typeface="Canva Sans"/>
                <a:ea typeface="Canva Sans"/>
                <a:cs typeface="Canva Sans"/>
                <a:sym typeface="Canva Sans"/>
              </a:rPr>
              <a:t> To ensure the integrity and security of user-submitted data. - </a:t>
            </a:r>
            <a:r>
              <a:rPr lang="en-US" sz="3314" strike="noStrike" u="sng">
                <a:solidFill>
                  <a:srgbClr val="000000"/>
                </a:solidFill>
                <a:latin typeface="Canva Sans Bold"/>
                <a:ea typeface="Canva Sans Bold"/>
                <a:cs typeface="Canva Sans Bold"/>
                <a:sym typeface="Canva Sans Bold"/>
              </a:rPr>
              <a:t>RegularBackups</a:t>
            </a:r>
            <a:r>
              <a:rPr lang="en-US" sz="3314" strike="noStrike" u="none">
                <a:solidFill>
                  <a:srgbClr val="000000"/>
                </a:solidFill>
                <a:latin typeface="Canva Sans"/>
                <a:ea typeface="Canva Sans"/>
                <a:cs typeface="Canva Sans"/>
                <a:sym typeface="Canva Sans"/>
              </a:rPr>
              <a:t>: For data safety and recovery in case of a system failure.</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CF5FF"/>
        </a:solidFill>
      </p:bgPr>
    </p:bg>
    <p:spTree>
      <p:nvGrpSpPr>
        <p:cNvPr id="1" name=""/>
        <p:cNvGrpSpPr/>
        <p:nvPr/>
      </p:nvGrpSpPr>
      <p:grpSpPr>
        <a:xfrm>
          <a:off x="0" y="0"/>
          <a:ext cx="0" cy="0"/>
          <a:chOff x="0" y="0"/>
          <a:chExt cx="0" cy="0"/>
        </a:xfrm>
      </p:grpSpPr>
      <p:grpSp>
        <p:nvGrpSpPr>
          <p:cNvPr name="Group 2" id="2"/>
          <p:cNvGrpSpPr/>
          <p:nvPr/>
        </p:nvGrpSpPr>
        <p:grpSpPr>
          <a:xfrm rot="0">
            <a:off x="271507" y="1667582"/>
            <a:ext cx="17772588" cy="8472994"/>
            <a:chOff x="0" y="0"/>
            <a:chExt cx="4680846" cy="2231570"/>
          </a:xfrm>
        </p:grpSpPr>
        <p:sp>
          <p:nvSpPr>
            <p:cNvPr name="Freeform 3" id="3"/>
            <p:cNvSpPr/>
            <p:nvPr/>
          </p:nvSpPr>
          <p:spPr>
            <a:xfrm flipH="false" flipV="false" rot="0">
              <a:off x="0" y="0"/>
              <a:ext cx="4680846" cy="2231570"/>
            </a:xfrm>
            <a:custGeom>
              <a:avLst/>
              <a:gdLst/>
              <a:ahLst/>
              <a:cxnLst/>
              <a:rect r="r" b="b" t="t" l="l"/>
              <a:pathLst>
                <a:path h="2231570" w="4680846">
                  <a:moveTo>
                    <a:pt x="22216" y="0"/>
                  </a:moveTo>
                  <a:lnTo>
                    <a:pt x="4658630" y="0"/>
                  </a:lnTo>
                  <a:cubicBezTo>
                    <a:pt x="4664522" y="0"/>
                    <a:pt x="4670173" y="2341"/>
                    <a:pt x="4674339" y="6507"/>
                  </a:cubicBezTo>
                  <a:cubicBezTo>
                    <a:pt x="4678506" y="10673"/>
                    <a:pt x="4680846" y="16324"/>
                    <a:pt x="4680846" y="22216"/>
                  </a:cubicBezTo>
                  <a:lnTo>
                    <a:pt x="4680846" y="2209354"/>
                  </a:lnTo>
                  <a:cubicBezTo>
                    <a:pt x="4680846" y="2215246"/>
                    <a:pt x="4678506" y="2220897"/>
                    <a:pt x="4674339" y="2225063"/>
                  </a:cubicBezTo>
                  <a:cubicBezTo>
                    <a:pt x="4670173" y="2229230"/>
                    <a:pt x="4664522" y="2231570"/>
                    <a:pt x="4658630" y="2231570"/>
                  </a:cubicBezTo>
                  <a:lnTo>
                    <a:pt x="22216" y="2231570"/>
                  </a:lnTo>
                  <a:cubicBezTo>
                    <a:pt x="16324" y="2231570"/>
                    <a:pt x="10673" y="2229230"/>
                    <a:pt x="6507" y="2225063"/>
                  </a:cubicBezTo>
                  <a:cubicBezTo>
                    <a:pt x="2341" y="2220897"/>
                    <a:pt x="0" y="2215246"/>
                    <a:pt x="0" y="2209354"/>
                  </a:cubicBezTo>
                  <a:lnTo>
                    <a:pt x="0" y="22216"/>
                  </a:lnTo>
                  <a:cubicBezTo>
                    <a:pt x="0" y="16324"/>
                    <a:pt x="2341" y="10673"/>
                    <a:pt x="6507" y="6507"/>
                  </a:cubicBezTo>
                  <a:cubicBezTo>
                    <a:pt x="10673" y="2341"/>
                    <a:pt x="16324" y="0"/>
                    <a:pt x="22216" y="0"/>
                  </a:cubicBezTo>
                  <a:close/>
                </a:path>
              </a:pathLst>
            </a:custGeom>
            <a:solidFill>
              <a:srgbClr val="F8E7D7"/>
            </a:solidFill>
            <a:ln cap="rnd">
              <a:noFill/>
              <a:prstDash val="solid"/>
              <a:round/>
            </a:ln>
          </p:spPr>
        </p:sp>
        <p:sp>
          <p:nvSpPr>
            <p:cNvPr name="TextBox 4" id="4"/>
            <p:cNvSpPr txBox="true"/>
            <p:nvPr/>
          </p:nvSpPr>
          <p:spPr>
            <a:xfrm>
              <a:off x="0" y="-38100"/>
              <a:ext cx="4680846" cy="2269670"/>
            </a:xfrm>
            <a:prstGeom prst="rect">
              <a:avLst/>
            </a:prstGeom>
          </p:spPr>
          <p:txBody>
            <a:bodyPr anchor="ctr" rtlCol="false" tIns="50800" lIns="50800" bIns="50800" rIns="50800"/>
            <a:lstStyle/>
            <a:p>
              <a:pPr algn="ctr">
                <a:lnSpc>
                  <a:spcPts val="2659"/>
                </a:lnSpc>
              </a:pPr>
              <a:r>
                <a:rPr lang="en-US" sz="1899">
                  <a:solidFill>
                    <a:srgbClr val="001B42"/>
                  </a:solidFill>
                  <a:latin typeface="Quicksand"/>
                  <a:ea typeface="Quicksand"/>
                  <a:cs typeface="Quicksand"/>
                  <a:sym typeface="Quicksand"/>
                </a:rPr>
                <a:t>1</a:t>
              </a:r>
            </a:p>
            <a:p>
              <a:pPr algn="ctr">
                <a:lnSpc>
                  <a:spcPts val="2659"/>
                </a:lnSpc>
                <a:spcBef>
                  <a:spcPct val="0"/>
                </a:spcBef>
              </a:pPr>
            </a:p>
          </p:txBody>
        </p:sp>
      </p:grpSp>
      <p:sp>
        <p:nvSpPr>
          <p:cNvPr name="Freeform 5" id="5" descr="Purple Playful Shape"/>
          <p:cNvSpPr/>
          <p:nvPr/>
        </p:nvSpPr>
        <p:spPr>
          <a:xfrm flipH="false" flipV="false" rot="-2540231">
            <a:off x="-184185" y="499502"/>
            <a:ext cx="1742222" cy="668578"/>
          </a:xfrm>
          <a:custGeom>
            <a:avLst/>
            <a:gdLst/>
            <a:ahLst/>
            <a:cxnLst/>
            <a:rect r="r" b="b" t="t" l="l"/>
            <a:pathLst>
              <a:path h="668578" w="1742222">
                <a:moveTo>
                  <a:pt x="0" y="0"/>
                </a:moveTo>
                <a:lnTo>
                  <a:pt x="1742223" y="0"/>
                </a:lnTo>
                <a:lnTo>
                  <a:pt x="1742223" y="668578"/>
                </a:lnTo>
                <a:lnTo>
                  <a:pt x="0" y="66857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descr="Purple Playful Shape"/>
          <p:cNvSpPr/>
          <p:nvPr/>
        </p:nvSpPr>
        <p:spPr>
          <a:xfrm flipH="false" flipV="false" rot="1798380">
            <a:off x="-41070" y="9475955"/>
            <a:ext cx="1038663" cy="625086"/>
          </a:xfrm>
          <a:custGeom>
            <a:avLst/>
            <a:gdLst/>
            <a:ahLst/>
            <a:cxnLst/>
            <a:rect r="r" b="b" t="t" l="l"/>
            <a:pathLst>
              <a:path h="625086" w="1038663">
                <a:moveTo>
                  <a:pt x="0" y="0"/>
                </a:moveTo>
                <a:lnTo>
                  <a:pt x="1038663" y="0"/>
                </a:lnTo>
                <a:lnTo>
                  <a:pt x="1038663" y="625086"/>
                </a:lnTo>
                <a:lnTo>
                  <a:pt x="0" y="62508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descr="Purple Playful Shape"/>
          <p:cNvSpPr/>
          <p:nvPr/>
        </p:nvSpPr>
        <p:spPr>
          <a:xfrm flipH="false" flipV="false" rot="-7603079">
            <a:off x="17207641" y="355926"/>
            <a:ext cx="1038663" cy="625086"/>
          </a:xfrm>
          <a:custGeom>
            <a:avLst/>
            <a:gdLst/>
            <a:ahLst/>
            <a:cxnLst/>
            <a:rect r="r" b="b" t="t" l="l"/>
            <a:pathLst>
              <a:path h="625086" w="1038663">
                <a:moveTo>
                  <a:pt x="0" y="0"/>
                </a:moveTo>
                <a:lnTo>
                  <a:pt x="1038663" y="0"/>
                </a:lnTo>
                <a:lnTo>
                  <a:pt x="1038663" y="625086"/>
                </a:lnTo>
                <a:lnTo>
                  <a:pt x="0" y="62508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13067413" y="4131840"/>
            <a:ext cx="4976682" cy="4803728"/>
          </a:xfrm>
          <a:custGeom>
            <a:avLst/>
            <a:gdLst/>
            <a:ahLst/>
            <a:cxnLst/>
            <a:rect r="r" b="b" t="t" l="l"/>
            <a:pathLst>
              <a:path h="4803728" w="4976682">
                <a:moveTo>
                  <a:pt x="0" y="0"/>
                </a:moveTo>
                <a:lnTo>
                  <a:pt x="4976682" y="0"/>
                </a:lnTo>
                <a:lnTo>
                  <a:pt x="4976682" y="4803728"/>
                </a:lnTo>
                <a:lnTo>
                  <a:pt x="0" y="4803728"/>
                </a:lnTo>
                <a:lnTo>
                  <a:pt x="0" y="0"/>
                </a:lnTo>
                <a:close/>
              </a:path>
            </a:pathLst>
          </a:custGeom>
          <a:blipFill>
            <a:blip r:embed="rId6"/>
            <a:stretch>
              <a:fillRect l="-6577" t="-17229" r="-6577" b="0"/>
            </a:stretch>
          </a:blipFill>
        </p:spPr>
      </p:sp>
      <p:sp>
        <p:nvSpPr>
          <p:cNvPr name="TextBox 9" id="9"/>
          <p:cNvSpPr txBox="true"/>
          <p:nvPr/>
        </p:nvSpPr>
        <p:spPr>
          <a:xfrm rot="0">
            <a:off x="1235357" y="505836"/>
            <a:ext cx="7922444" cy="1160028"/>
          </a:xfrm>
          <a:prstGeom prst="rect">
            <a:avLst/>
          </a:prstGeom>
        </p:spPr>
        <p:txBody>
          <a:bodyPr anchor="t" rtlCol="false" tIns="0" lIns="0" bIns="0" rIns="0">
            <a:spAutoFit/>
          </a:bodyPr>
          <a:lstStyle/>
          <a:p>
            <a:pPr algn="l" marL="0" indent="0" lvl="0">
              <a:lnSpc>
                <a:spcPts val="8813"/>
              </a:lnSpc>
            </a:pPr>
            <a:r>
              <a:rPr lang="en-US" sz="8393">
                <a:solidFill>
                  <a:srgbClr val="000000"/>
                </a:solidFill>
                <a:latin typeface="More Sugar"/>
                <a:ea typeface="More Sugar"/>
                <a:cs typeface="More Sugar"/>
                <a:sym typeface="More Sugar"/>
              </a:rPr>
              <a:t>Target audience</a:t>
            </a:r>
            <a:r>
              <a:rPr lang="en-US" sz="8393">
                <a:solidFill>
                  <a:srgbClr val="000000"/>
                </a:solidFill>
                <a:latin typeface="More Sugar"/>
                <a:ea typeface="More Sugar"/>
                <a:cs typeface="More Sugar"/>
                <a:sym typeface="More Sugar"/>
              </a:rPr>
              <a:t> </a:t>
            </a:r>
          </a:p>
        </p:txBody>
      </p:sp>
      <p:sp>
        <p:nvSpPr>
          <p:cNvPr name="AutoShape 10" id="10"/>
          <p:cNvSpPr/>
          <p:nvPr/>
        </p:nvSpPr>
        <p:spPr>
          <a:xfrm>
            <a:off x="2635107" y="1667582"/>
            <a:ext cx="5122944" cy="0"/>
          </a:xfrm>
          <a:prstGeom prst="line">
            <a:avLst/>
          </a:prstGeom>
          <a:ln cap="flat" w="38100">
            <a:solidFill>
              <a:srgbClr val="3C2547"/>
            </a:solidFill>
            <a:prstDash val="solid"/>
            <a:headEnd type="none" len="sm" w="sm"/>
            <a:tailEnd type="none" len="sm" w="sm"/>
          </a:ln>
        </p:spPr>
      </p:sp>
      <p:sp>
        <p:nvSpPr>
          <p:cNvPr name="TextBox 11" id="11"/>
          <p:cNvSpPr txBox="true"/>
          <p:nvPr/>
        </p:nvSpPr>
        <p:spPr>
          <a:xfrm rot="0">
            <a:off x="686926" y="2063565"/>
            <a:ext cx="12380486" cy="7914937"/>
          </a:xfrm>
          <a:prstGeom prst="rect">
            <a:avLst/>
          </a:prstGeom>
        </p:spPr>
        <p:txBody>
          <a:bodyPr anchor="t" rtlCol="false" tIns="0" lIns="0" bIns="0" rIns="0">
            <a:spAutoFit/>
          </a:bodyPr>
          <a:lstStyle/>
          <a:p>
            <a:pPr algn="l" marL="569613" indent="-284807" lvl="1">
              <a:lnSpc>
                <a:spcPts val="3693"/>
              </a:lnSpc>
              <a:buFont typeface="Arial"/>
              <a:buChar char="•"/>
            </a:pPr>
            <a:r>
              <a:rPr lang="en-US" sz="2638">
                <a:solidFill>
                  <a:srgbClr val="000000"/>
                </a:solidFill>
                <a:latin typeface="Quicksand Bold"/>
                <a:ea typeface="Quicksand Bold"/>
                <a:cs typeface="Quicksand Bold"/>
                <a:sym typeface="Quicksand Bold"/>
              </a:rPr>
              <a:t>Individual Taxpayers:</a:t>
            </a:r>
            <a:r>
              <a:rPr lang="en-US" sz="2638">
                <a:solidFill>
                  <a:srgbClr val="000000"/>
                </a:solidFill>
                <a:latin typeface="Quicksand"/>
                <a:ea typeface="Quicksand"/>
                <a:cs typeface="Quicksand"/>
                <a:sym typeface="Quicksand"/>
              </a:rPr>
              <a:t> Salaried employees, self-employed professionals, investors, retirees, and pensioners needing help with tax filing, deductions, and planning.</a:t>
            </a:r>
          </a:p>
          <a:p>
            <a:pPr algn="l" marL="569613" indent="-284807" lvl="1">
              <a:lnSpc>
                <a:spcPts val="3693"/>
              </a:lnSpc>
              <a:buFont typeface="Arial"/>
              <a:buChar char="•"/>
            </a:pPr>
            <a:r>
              <a:rPr lang="en-US" sz="2638">
                <a:solidFill>
                  <a:srgbClr val="000000"/>
                </a:solidFill>
                <a:latin typeface="Quicksand Bold"/>
                <a:ea typeface="Quicksand Bold"/>
                <a:cs typeface="Quicksand Bold"/>
                <a:sym typeface="Quicksand Bold"/>
              </a:rPr>
              <a:t>Business Owners and Entrepreneurs</a:t>
            </a:r>
            <a:r>
              <a:rPr lang="en-US" sz="2638">
                <a:solidFill>
                  <a:srgbClr val="000000"/>
                </a:solidFill>
                <a:latin typeface="Quicksand"/>
                <a:ea typeface="Quicksand"/>
                <a:cs typeface="Quicksand"/>
                <a:sym typeface="Quicksand"/>
              </a:rPr>
              <a:t>: SMEs, startups, and larger corporate entities requiring assistance with tax compliance, GST, payroll, and corporate tax planning.</a:t>
            </a:r>
          </a:p>
          <a:p>
            <a:pPr algn="l" marL="569613" indent="-284807" lvl="1">
              <a:lnSpc>
                <a:spcPts val="3693"/>
              </a:lnSpc>
              <a:buFont typeface="Arial"/>
              <a:buChar char="•"/>
            </a:pPr>
            <a:r>
              <a:rPr lang="en-US" sz="2638">
                <a:solidFill>
                  <a:srgbClr val="000000"/>
                </a:solidFill>
                <a:latin typeface="Quicksand Bold"/>
                <a:ea typeface="Quicksand Bold"/>
                <a:cs typeface="Quicksand Bold"/>
                <a:sym typeface="Quicksand Bold"/>
              </a:rPr>
              <a:t>Tax Professionals and Financial Advisors:</a:t>
            </a:r>
            <a:r>
              <a:rPr lang="en-US" sz="2638">
                <a:solidFill>
                  <a:srgbClr val="000000"/>
                </a:solidFill>
                <a:latin typeface="Quicksand"/>
                <a:ea typeface="Quicksand"/>
                <a:cs typeface="Quicksand"/>
                <a:sym typeface="Quicksand"/>
              </a:rPr>
              <a:t> CAs, tax advisors, and financial planners use the platform to manage client needs and stay updated on tax laws.</a:t>
            </a:r>
          </a:p>
          <a:p>
            <a:pPr algn="l" marL="569613" indent="-284807" lvl="1">
              <a:lnSpc>
                <a:spcPts val="3693"/>
              </a:lnSpc>
              <a:spcBef>
                <a:spcPct val="0"/>
              </a:spcBef>
              <a:buFont typeface="Arial"/>
              <a:buChar char="•"/>
            </a:pPr>
            <a:r>
              <a:rPr lang="en-US" sz="2638">
                <a:solidFill>
                  <a:srgbClr val="000000"/>
                </a:solidFill>
                <a:latin typeface="Quicksand Bold"/>
                <a:ea typeface="Quicksand Bold"/>
                <a:cs typeface="Quicksand Bold"/>
                <a:sym typeface="Quicksand Bold"/>
              </a:rPr>
              <a:t>New Taxpayers and First-Time Filers: </a:t>
            </a:r>
            <a:r>
              <a:rPr lang="en-US" sz="2638">
                <a:solidFill>
                  <a:srgbClr val="000000"/>
                </a:solidFill>
                <a:latin typeface="Quicksand"/>
                <a:ea typeface="Quicksand"/>
                <a:cs typeface="Quicksand"/>
                <a:sym typeface="Quicksand"/>
              </a:rPr>
              <a:t>Young professionals and recent graduates learning to file taxes for the first time.</a:t>
            </a:r>
          </a:p>
          <a:p>
            <a:pPr algn="l" marL="569613" indent="-284807" lvl="1">
              <a:lnSpc>
                <a:spcPts val="3693"/>
              </a:lnSpc>
              <a:spcBef>
                <a:spcPct val="0"/>
              </a:spcBef>
              <a:buFont typeface="Arial"/>
              <a:buChar char="•"/>
            </a:pPr>
            <a:r>
              <a:rPr lang="en-US" sz="2638">
                <a:solidFill>
                  <a:srgbClr val="000000"/>
                </a:solidFill>
                <a:latin typeface="Quicksand Bold"/>
                <a:ea typeface="Quicksand Bold"/>
                <a:cs typeface="Quicksand Bold"/>
                <a:sym typeface="Quicksand Bold"/>
              </a:rPr>
              <a:t>Compliance-Conscious Users: </a:t>
            </a:r>
            <a:r>
              <a:rPr lang="en-US" sz="2638">
                <a:solidFill>
                  <a:srgbClr val="000000"/>
                </a:solidFill>
                <a:latin typeface="Quicksand"/>
                <a:ea typeface="Quicksand"/>
                <a:cs typeface="Quicksand"/>
                <a:sym typeface="Quicksand"/>
              </a:rPr>
              <a:t>Individuals and businesses focused on maintaining tax compliance and simplifying their tax management.</a:t>
            </a:r>
          </a:p>
          <a:p>
            <a:pPr algn="l" marL="569613" indent="-284807" lvl="1">
              <a:lnSpc>
                <a:spcPts val="3693"/>
              </a:lnSpc>
              <a:spcBef>
                <a:spcPct val="0"/>
              </a:spcBef>
              <a:buFont typeface="Arial"/>
              <a:buChar char="•"/>
            </a:pPr>
            <a:r>
              <a:rPr lang="en-US" sz="2638">
                <a:solidFill>
                  <a:srgbClr val="000000"/>
                </a:solidFill>
                <a:latin typeface="Quicksand Bold"/>
                <a:ea typeface="Quicksand Bold"/>
                <a:cs typeface="Quicksand Bold"/>
                <a:sym typeface="Quicksand Bold"/>
              </a:rPr>
              <a:t>Educational Institutions and Students:</a:t>
            </a:r>
            <a:r>
              <a:rPr lang="en-US" sz="2638">
                <a:solidFill>
                  <a:srgbClr val="000000"/>
                </a:solidFill>
                <a:latin typeface="Quicksand"/>
                <a:ea typeface="Quicksand"/>
                <a:cs typeface="Quicksand"/>
                <a:sym typeface="Quicksand"/>
              </a:rPr>
              <a:t> Schools, colleges, and students learning about Indian taxation.</a:t>
            </a:r>
          </a:p>
          <a:p>
            <a:pPr algn="l">
              <a:lnSpc>
                <a:spcPts val="3693"/>
              </a:lnSpc>
              <a:spcBef>
                <a:spcPct val="0"/>
              </a:spcBef>
            </a:pPr>
          </a:p>
          <a:p>
            <a:pPr algn="l">
              <a:lnSpc>
                <a:spcPts val="3693"/>
              </a:lnSpc>
              <a:spcBef>
                <a:spcPct val="0"/>
              </a:spcBef>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CF5FF"/>
        </a:solidFill>
      </p:bgPr>
    </p:bg>
    <p:spTree>
      <p:nvGrpSpPr>
        <p:cNvPr id="1" name=""/>
        <p:cNvGrpSpPr/>
        <p:nvPr/>
      </p:nvGrpSpPr>
      <p:grpSpPr>
        <a:xfrm>
          <a:off x="0" y="0"/>
          <a:ext cx="0" cy="0"/>
          <a:chOff x="0" y="0"/>
          <a:chExt cx="0" cy="0"/>
        </a:xfrm>
      </p:grpSpPr>
      <p:grpSp>
        <p:nvGrpSpPr>
          <p:cNvPr name="Group 2" id="2"/>
          <p:cNvGrpSpPr/>
          <p:nvPr/>
        </p:nvGrpSpPr>
        <p:grpSpPr>
          <a:xfrm rot="0">
            <a:off x="271507" y="1958934"/>
            <a:ext cx="17772588" cy="8181642"/>
            <a:chOff x="0" y="0"/>
            <a:chExt cx="4680846" cy="2154836"/>
          </a:xfrm>
        </p:grpSpPr>
        <p:sp>
          <p:nvSpPr>
            <p:cNvPr name="Freeform 3" id="3"/>
            <p:cNvSpPr/>
            <p:nvPr/>
          </p:nvSpPr>
          <p:spPr>
            <a:xfrm flipH="false" flipV="false" rot="0">
              <a:off x="0" y="0"/>
              <a:ext cx="4680846" cy="2154836"/>
            </a:xfrm>
            <a:custGeom>
              <a:avLst/>
              <a:gdLst/>
              <a:ahLst/>
              <a:cxnLst/>
              <a:rect r="r" b="b" t="t" l="l"/>
              <a:pathLst>
                <a:path h="2154836" w="4680846">
                  <a:moveTo>
                    <a:pt x="22216" y="0"/>
                  </a:moveTo>
                  <a:lnTo>
                    <a:pt x="4658630" y="0"/>
                  </a:lnTo>
                  <a:cubicBezTo>
                    <a:pt x="4664522" y="0"/>
                    <a:pt x="4670173" y="2341"/>
                    <a:pt x="4674339" y="6507"/>
                  </a:cubicBezTo>
                  <a:cubicBezTo>
                    <a:pt x="4678506" y="10673"/>
                    <a:pt x="4680846" y="16324"/>
                    <a:pt x="4680846" y="22216"/>
                  </a:cubicBezTo>
                  <a:lnTo>
                    <a:pt x="4680846" y="2132620"/>
                  </a:lnTo>
                  <a:cubicBezTo>
                    <a:pt x="4680846" y="2138512"/>
                    <a:pt x="4678506" y="2144163"/>
                    <a:pt x="4674339" y="2148329"/>
                  </a:cubicBezTo>
                  <a:cubicBezTo>
                    <a:pt x="4670173" y="2152495"/>
                    <a:pt x="4664522" y="2154836"/>
                    <a:pt x="4658630" y="2154836"/>
                  </a:cubicBezTo>
                  <a:lnTo>
                    <a:pt x="22216" y="2154836"/>
                  </a:lnTo>
                  <a:cubicBezTo>
                    <a:pt x="16324" y="2154836"/>
                    <a:pt x="10673" y="2152495"/>
                    <a:pt x="6507" y="2148329"/>
                  </a:cubicBezTo>
                  <a:cubicBezTo>
                    <a:pt x="2341" y="2144163"/>
                    <a:pt x="0" y="2138512"/>
                    <a:pt x="0" y="2132620"/>
                  </a:cubicBezTo>
                  <a:lnTo>
                    <a:pt x="0" y="22216"/>
                  </a:lnTo>
                  <a:cubicBezTo>
                    <a:pt x="0" y="16324"/>
                    <a:pt x="2341" y="10673"/>
                    <a:pt x="6507" y="6507"/>
                  </a:cubicBezTo>
                  <a:cubicBezTo>
                    <a:pt x="10673" y="2341"/>
                    <a:pt x="16324" y="0"/>
                    <a:pt x="22216" y="0"/>
                  </a:cubicBezTo>
                  <a:close/>
                </a:path>
              </a:pathLst>
            </a:custGeom>
            <a:solidFill>
              <a:srgbClr val="F8E7D7"/>
            </a:solidFill>
            <a:ln cap="rnd">
              <a:noFill/>
              <a:prstDash val="solid"/>
              <a:round/>
            </a:ln>
          </p:spPr>
        </p:sp>
        <p:sp>
          <p:nvSpPr>
            <p:cNvPr name="TextBox 4" id="4"/>
            <p:cNvSpPr txBox="true"/>
            <p:nvPr/>
          </p:nvSpPr>
          <p:spPr>
            <a:xfrm>
              <a:off x="0" y="-38100"/>
              <a:ext cx="4680846" cy="2192936"/>
            </a:xfrm>
            <a:prstGeom prst="rect">
              <a:avLst/>
            </a:prstGeom>
          </p:spPr>
          <p:txBody>
            <a:bodyPr anchor="ctr" rtlCol="false" tIns="50800" lIns="50800" bIns="50800" rIns="50800"/>
            <a:lstStyle/>
            <a:p>
              <a:pPr algn="ctr">
                <a:lnSpc>
                  <a:spcPts val="2659"/>
                </a:lnSpc>
                <a:spcBef>
                  <a:spcPct val="0"/>
                </a:spcBef>
              </a:pPr>
            </a:p>
          </p:txBody>
        </p:sp>
      </p:grpSp>
      <p:sp>
        <p:nvSpPr>
          <p:cNvPr name="Freeform 5" id="5" descr="Purple Playful Shape"/>
          <p:cNvSpPr/>
          <p:nvPr/>
        </p:nvSpPr>
        <p:spPr>
          <a:xfrm flipH="false" flipV="false" rot="-2540231">
            <a:off x="-184185" y="499502"/>
            <a:ext cx="1742222" cy="668578"/>
          </a:xfrm>
          <a:custGeom>
            <a:avLst/>
            <a:gdLst/>
            <a:ahLst/>
            <a:cxnLst/>
            <a:rect r="r" b="b" t="t" l="l"/>
            <a:pathLst>
              <a:path h="668578" w="1742222">
                <a:moveTo>
                  <a:pt x="0" y="0"/>
                </a:moveTo>
                <a:lnTo>
                  <a:pt x="1742223" y="0"/>
                </a:lnTo>
                <a:lnTo>
                  <a:pt x="1742223" y="668578"/>
                </a:lnTo>
                <a:lnTo>
                  <a:pt x="0" y="66857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descr="Purple Playful Shape"/>
          <p:cNvSpPr/>
          <p:nvPr/>
        </p:nvSpPr>
        <p:spPr>
          <a:xfrm flipH="false" flipV="false" rot="1798380">
            <a:off x="167595" y="9444259"/>
            <a:ext cx="1038663" cy="625086"/>
          </a:xfrm>
          <a:custGeom>
            <a:avLst/>
            <a:gdLst/>
            <a:ahLst/>
            <a:cxnLst/>
            <a:rect r="r" b="b" t="t" l="l"/>
            <a:pathLst>
              <a:path h="625086" w="1038663">
                <a:moveTo>
                  <a:pt x="0" y="0"/>
                </a:moveTo>
                <a:lnTo>
                  <a:pt x="1038663" y="0"/>
                </a:lnTo>
                <a:lnTo>
                  <a:pt x="1038663" y="625086"/>
                </a:lnTo>
                <a:lnTo>
                  <a:pt x="0" y="62508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descr="Purple Playful Shape"/>
          <p:cNvSpPr/>
          <p:nvPr/>
        </p:nvSpPr>
        <p:spPr>
          <a:xfrm flipH="false" flipV="false" rot="-7603079">
            <a:off x="17207641" y="355926"/>
            <a:ext cx="1038663" cy="625086"/>
          </a:xfrm>
          <a:custGeom>
            <a:avLst/>
            <a:gdLst/>
            <a:ahLst/>
            <a:cxnLst/>
            <a:rect r="r" b="b" t="t" l="l"/>
            <a:pathLst>
              <a:path h="625086" w="1038663">
                <a:moveTo>
                  <a:pt x="0" y="0"/>
                </a:moveTo>
                <a:lnTo>
                  <a:pt x="1038663" y="0"/>
                </a:lnTo>
                <a:lnTo>
                  <a:pt x="1038663" y="625086"/>
                </a:lnTo>
                <a:lnTo>
                  <a:pt x="0" y="62508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AutoShape 8" id="8"/>
          <p:cNvSpPr/>
          <p:nvPr/>
        </p:nvSpPr>
        <p:spPr>
          <a:xfrm flipV="true">
            <a:off x="1555988" y="1958934"/>
            <a:ext cx="7601813" cy="0"/>
          </a:xfrm>
          <a:prstGeom prst="line">
            <a:avLst/>
          </a:prstGeom>
          <a:ln cap="flat" w="38100">
            <a:solidFill>
              <a:srgbClr val="3C2547"/>
            </a:solidFill>
            <a:prstDash val="solid"/>
            <a:headEnd type="none" len="sm" w="sm"/>
            <a:tailEnd type="none" len="sm" w="sm"/>
          </a:ln>
        </p:spPr>
      </p:sp>
      <p:sp>
        <p:nvSpPr>
          <p:cNvPr name="TextBox 9" id="9"/>
          <p:cNvSpPr txBox="true"/>
          <p:nvPr/>
        </p:nvSpPr>
        <p:spPr>
          <a:xfrm rot="0">
            <a:off x="271507" y="2784188"/>
            <a:ext cx="14162566" cy="6442417"/>
          </a:xfrm>
          <a:prstGeom prst="rect">
            <a:avLst/>
          </a:prstGeom>
        </p:spPr>
        <p:txBody>
          <a:bodyPr anchor="t" rtlCol="false" tIns="0" lIns="0" bIns="0" rIns="0">
            <a:spAutoFit/>
          </a:bodyPr>
          <a:lstStyle/>
          <a:p>
            <a:pPr algn="l" marL="596219" indent="-298110" lvl="1">
              <a:lnSpc>
                <a:spcPts val="3866"/>
              </a:lnSpc>
              <a:buFont typeface="Arial"/>
              <a:buChar char="•"/>
            </a:pPr>
            <a:r>
              <a:rPr lang="en-US" sz="2761">
                <a:solidFill>
                  <a:srgbClr val="000000"/>
                </a:solidFill>
                <a:latin typeface="Canva Sans Bold"/>
                <a:ea typeface="Canva Sans Bold"/>
                <a:cs typeface="Canva Sans Bold"/>
                <a:sym typeface="Canva Sans Bold"/>
              </a:rPr>
              <a:t>Simplifies Tax Management</a:t>
            </a:r>
            <a:r>
              <a:rPr lang="en-US" sz="2761">
                <a:solidFill>
                  <a:srgbClr val="000000"/>
                </a:solidFill>
                <a:latin typeface="Canva Sans"/>
                <a:ea typeface="Canva Sans"/>
                <a:cs typeface="Canva Sans"/>
                <a:sym typeface="Canva Sans"/>
              </a:rPr>
              <a:t>: Offers a streamlined, user-friendly process for tax filing that reduces the complexity and risk of errors. This helps both individuals and businesses handle their taxes more efficiently.</a:t>
            </a:r>
          </a:p>
          <a:p>
            <a:pPr algn="l" marL="596219" indent="-298110" lvl="1">
              <a:lnSpc>
                <a:spcPts val="3866"/>
              </a:lnSpc>
              <a:buFont typeface="Arial"/>
              <a:buChar char="•"/>
            </a:pPr>
            <a:r>
              <a:rPr lang="en-US" sz="2761">
                <a:solidFill>
                  <a:srgbClr val="000000"/>
                </a:solidFill>
                <a:latin typeface="Canva Sans Bold"/>
                <a:ea typeface="Canva Sans Bold"/>
                <a:cs typeface="Canva Sans Bold"/>
                <a:sym typeface="Canva Sans Bold"/>
              </a:rPr>
              <a:t>Saves Time and Money:</a:t>
            </a:r>
            <a:r>
              <a:rPr lang="en-US" sz="2761">
                <a:solidFill>
                  <a:srgbClr val="000000"/>
                </a:solidFill>
                <a:latin typeface="Canva Sans"/>
                <a:ea typeface="Canva Sans"/>
                <a:cs typeface="Canva Sans"/>
                <a:sym typeface="Canva Sans"/>
              </a:rPr>
              <a:t> Provides automated tools for quick tax calculations and filing, eliminating the need for lengthy manual processes and reducing costs associated with hiring tax professionals.</a:t>
            </a:r>
          </a:p>
          <a:p>
            <a:pPr algn="l" marL="596219" indent="-298110" lvl="1">
              <a:lnSpc>
                <a:spcPts val="3866"/>
              </a:lnSpc>
              <a:buFont typeface="Arial"/>
              <a:buChar char="•"/>
            </a:pPr>
            <a:r>
              <a:rPr lang="en-US" sz="2761">
                <a:solidFill>
                  <a:srgbClr val="000000"/>
                </a:solidFill>
                <a:latin typeface="Canva Sans Bold"/>
                <a:ea typeface="Canva Sans Bold"/>
                <a:cs typeface="Canva Sans Bold"/>
                <a:sym typeface="Canva Sans Bold"/>
              </a:rPr>
              <a:t>Enhances Compliance and Security</a:t>
            </a:r>
            <a:r>
              <a:rPr lang="en-US" sz="2761">
                <a:solidFill>
                  <a:srgbClr val="000000"/>
                </a:solidFill>
                <a:latin typeface="Canva Sans"/>
                <a:ea typeface="Canva Sans"/>
                <a:cs typeface="Canva Sans"/>
                <a:sym typeface="Canva Sans"/>
              </a:rPr>
              <a:t>: Ensures users adhere to current tax regulations while safeguarding their personal and financial data with robust security measures, preventing legal issues and data breaches.</a:t>
            </a:r>
          </a:p>
          <a:p>
            <a:pPr algn="l" marL="639398" indent="-319699" lvl="1">
              <a:lnSpc>
                <a:spcPts val="4146"/>
              </a:lnSpc>
              <a:buFont typeface="Arial"/>
              <a:buChar char="•"/>
            </a:pPr>
            <a:r>
              <a:rPr lang="en-US" sz="2961">
                <a:solidFill>
                  <a:srgbClr val="000000"/>
                </a:solidFill>
                <a:latin typeface="Canva Sans Bold"/>
                <a:ea typeface="Canva Sans Bold"/>
                <a:cs typeface="Canva Sans Bold"/>
                <a:sym typeface="Canva Sans Bold"/>
              </a:rPr>
              <a:t>Improves Financial Literacy:</a:t>
            </a:r>
            <a:r>
              <a:rPr lang="en-US" sz="2961">
                <a:solidFill>
                  <a:srgbClr val="000000"/>
                </a:solidFill>
                <a:latin typeface="Canva Sans"/>
                <a:ea typeface="Canva Sans"/>
                <a:cs typeface="Canva Sans"/>
                <a:sym typeface="Canva Sans"/>
              </a:rPr>
              <a:t> Offers easy-to-understand guides and access to experts, empowering users to make well-informed decisions about tax planning and financial management.</a:t>
            </a:r>
          </a:p>
          <a:p>
            <a:pPr algn="l" marL="0" indent="0" lvl="0">
              <a:lnSpc>
                <a:spcPts val="4146"/>
              </a:lnSpc>
            </a:pPr>
          </a:p>
        </p:txBody>
      </p:sp>
      <p:sp>
        <p:nvSpPr>
          <p:cNvPr name="Freeform 10" id="10"/>
          <p:cNvSpPr/>
          <p:nvPr/>
        </p:nvSpPr>
        <p:spPr>
          <a:xfrm flipH="false" flipV="false" rot="0">
            <a:off x="14434073" y="6170276"/>
            <a:ext cx="3669685" cy="3815363"/>
          </a:xfrm>
          <a:custGeom>
            <a:avLst/>
            <a:gdLst/>
            <a:ahLst/>
            <a:cxnLst/>
            <a:rect r="r" b="b" t="t" l="l"/>
            <a:pathLst>
              <a:path h="3815363" w="3669685">
                <a:moveTo>
                  <a:pt x="0" y="0"/>
                </a:moveTo>
                <a:lnTo>
                  <a:pt x="3669685" y="0"/>
                </a:lnTo>
                <a:lnTo>
                  <a:pt x="3669685" y="3815363"/>
                </a:lnTo>
                <a:lnTo>
                  <a:pt x="0" y="381536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1" id="11"/>
          <p:cNvSpPr/>
          <p:nvPr/>
        </p:nvSpPr>
        <p:spPr>
          <a:xfrm flipH="false" flipV="false" rot="-713670">
            <a:off x="11717030" y="-141698"/>
            <a:ext cx="2889687" cy="2826639"/>
          </a:xfrm>
          <a:custGeom>
            <a:avLst/>
            <a:gdLst/>
            <a:ahLst/>
            <a:cxnLst/>
            <a:rect r="r" b="b" t="t" l="l"/>
            <a:pathLst>
              <a:path h="2826639" w="2889687">
                <a:moveTo>
                  <a:pt x="0" y="0"/>
                </a:moveTo>
                <a:lnTo>
                  <a:pt x="2889687" y="0"/>
                </a:lnTo>
                <a:lnTo>
                  <a:pt x="2889687" y="2826638"/>
                </a:lnTo>
                <a:lnTo>
                  <a:pt x="0" y="282663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2" id="12"/>
          <p:cNvSpPr txBox="true"/>
          <p:nvPr/>
        </p:nvSpPr>
        <p:spPr>
          <a:xfrm rot="0">
            <a:off x="271507" y="1144718"/>
            <a:ext cx="11762218" cy="1160028"/>
          </a:xfrm>
          <a:prstGeom prst="rect">
            <a:avLst/>
          </a:prstGeom>
        </p:spPr>
        <p:txBody>
          <a:bodyPr anchor="t" rtlCol="false" tIns="0" lIns="0" bIns="0" rIns="0">
            <a:spAutoFit/>
          </a:bodyPr>
          <a:lstStyle/>
          <a:p>
            <a:pPr algn="l" marL="0" indent="0" lvl="0">
              <a:lnSpc>
                <a:spcPts val="8813"/>
              </a:lnSpc>
            </a:pPr>
            <a:r>
              <a:rPr lang="en-US" sz="8393">
                <a:solidFill>
                  <a:srgbClr val="000000"/>
                </a:solidFill>
                <a:latin typeface="More Sugar"/>
                <a:ea typeface="More Sugar"/>
                <a:cs typeface="More Sugar"/>
                <a:sym typeface="More Sugar"/>
              </a:rPr>
              <a:t>Impact of Money$parta</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DAGPN60849c</dc:identifier>
  <dcterms:modified xsi:type="dcterms:W3CDTF">2011-08-01T06:04:30Z</dcterms:modified>
  <cp:revision>1</cp:revision>
  <dc:title>created by team break</dc:title>
</cp:coreProperties>
</file>